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Lst>
  <p:sldSz cy="5143500" cx="9144000"/>
  <p:notesSz cx="6858000" cy="9144000"/>
  <p:embeddedFontLst>
    <p:embeddedFont>
      <p:font typeface="Merriweather Light"/>
      <p:regular r:id="rId71"/>
      <p:bold r:id="rId72"/>
      <p:italic r:id="rId73"/>
      <p:boldItalic r:id="rId74"/>
    </p:embeddedFont>
    <p:embeddedFont>
      <p:font typeface="Montserrat"/>
      <p:regular r:id="rId75"/>
      <p:bold r:id="rId76"/>
      <p:italic r:id="rId77"/>
      <p:boldItalic r:id="rId78"/>
    </p:embeddedFont>
    <p:embeddedFont>
      <p:font typeface="Montserrat Medium"/>
      <p:regular r:id="rId79"/>
      <p:bold r:id="rId80"/>
      <p:italic r:id="rId81"/>
      <p:boldItalic r:id="rId82"/>
    </p:embeddedFont>
    <p:embeddedFont>
      <p:font typeface="Open Sans SemiBold"/>
      <p:regular r:id="rId83"/>
      <p:bold r:id="rId84"/>
      <p:italic r:id="rId85"/>
      <p:boldItalic r:id="rId86"/>
    </p:embeddedFont>
    <p:embeddedFont>
      <p:font typeface="Vidaloka"/>
      <p:regular r:id="rId87"/>
    </p:embeddedFont>
    <p:embeddedFont>
      <p:font typeface="Russo One"/>
      <p:regular r:id="rId88"/>
    </p:embeddedFont>
    <p:embeddedFont>
      <p:font typeface="Mako"/>
      <p:regular r:id="rId89"/>
    </p:embeddedFont>
    <p:embeddedFont>
      <p:font typeface="Crimson Text"/>
      <p:regular r:id="rId90"/>
      <p:bold r:id="rId91"/>
      <p:italic r:id="rId92"/>
      <p:boldItalic r:id="rId93"/>
    </p:embeddedFont>
    <p:embeddedFont>
      <p:font typeface="Open Sans"/>
      <p:regular r:id="rId94"/>
      <p:bold r:id="rId95"/>
      <p:italic r:id="rId96"/>
      <p:boldItalic r:id="rId9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704">
          <p15:clr>
            <a:srgbClr val="9AA0A6"/>
          </p15:clr>
        </p15:guide>
        <p15:guide id="2" pos="43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704"/>
        <p:guide pos="4392"/>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OpenSans-bold.fntdata"/><Relationship Id="rId94" Type="http://schemas.openxmlformats.org/officeDocument/2006/relationships/font" Target="fonts/OpenSans-regular.fntdata"/><Relationship Id="rId97" Type="http://schemas.openxmlformats.org/officeDocument/2006/relationships/font" Target="fonts/OpenSans-boldItalic.fntdata"/><Relationship Id="rId96" Type="http://schemas.openxmlformats.org/officeDocument/2006/relationships/font" Target="fonts/OpenSans-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CrimsonText-bold.fntdata"/><Relationship Id="rId90" Type="http://schemas.openxmlformats.org/officeDocument/2006/relationships/font" Target="fonts/CrimsonText-regular.fntdata"/><Relationship Id="rId93" Type="http://schemas.openxmlformats.org/officeDocument/2006/relationships/font" Target="fonts/CrimsonText-boldItalic.fntdata"/><Relationship Id="rId92" Type="http://schemas.openxmlformats.org/officeDocument/2006/relationships/font" Target="fonts/CrimsonText-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font" Target="fonts/OpenSansSemiBold-bold.fntdata"/><Relationship Id="rId83" Type="http://schemas.openxmlformats.org/officeDocument/2006/relationships/font" Target="fonts/OpenSansSemiBold-regular.fntdata"/><Relationship Id="rId86" Type="http://schemas.openxmlformats.org/officeDocument/2006/relationships/font" Target="fonts/OpenSansSemiBold-boldItalic.fntdata"/><Relationship Id="rId85" Type="http://schemas.openxmlformats.org/officeDocument/2006/relationships/font" Target="fonts/OpenSansSemiBold-italic.fntdata"/><Relationship Id="rId88" Type="http://schemas.openxmlformats.org/officeDocument/2006/relationships/font" Target="fonts/RussoOne-regular.fntdata"/><Relationship Id="rId87" Type="http://schemas.openxmlformats.org/officeDocument/2006/relationships/font" Target="fonts/Vidaloka-regular.fntdata"/><Relationship Id="rId89" Type="http://schemas.openxmlformats.org/officeDocument/2006/relationships/font" Target="fonts/Mako-regular.fntdata"/><Relationship Id="rId80" Type="http://schemas.openxmlformats.org/officeDocument/2006/relationships/font" Target="fonts/MontserratMedium-bold.fntdata"/><Relationship Id="rId82" Type="http://schemas.openxmlformats.org/officeDocument/2006/relationships/font" Target="fonts/MontserratMedium-boldItalic.fntdata"/><Relationship Id="rId81" Type="http://schemas.openxmlformats.org/officeDocument/2006/relationships/font" Target="fonts/MontserratMedium-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MerriweatherLight-italic.fntdata"/><Relationship Id="rId72" Type="http://schemas.openxmlformats.org/officeDocument/2006/relationships/font" Target="fonts/MerriweatherLight-bold.fntdata"/><Relationship Id="rId75" Type="http://schemas.openxmlformats.org/officeDocument/2006/relationships/font" Target="fonts/Montserrat-regular.fntdata"/><Relationship Id="rId74" Type="http://schemas.openxmlformats.org/officeDocument/2006/relationships/font" Target="fonts/MerriweatherLight-boldItalic.fntdata"/><Relationship Id="rId77" Type="http://schemas.openxmlformats.org/officeDocument/2006/relationships/font" Target="fonts/Montserrat-italic.fntdata"/><Relationship Id="rId76" Type="http://schemas.openxmlformats.org/officeDocument/2006/relationships/font" Target="fonts/Montserrat-bold.fntdata"/><Relationship Id="rId79" Type="http://schemas.openxmlformats.org/officeDocument/2006/relationships/font" Target="fonts/MontserratMedium-regular.fntdata"/><Relationship Id="rId78" Type="http://schemas.openxmlformats.org/officeDocument/2006/relationships/font" Target="fonts/Montserrat-boldItalic.fntdata"/><Relationship Id="rId71" Type="http://schemas.openxmlformats.org/officeDocument/2006/relationships/font" Target="fonts/MerriweatherLight-regular.fntdata"/><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610ca490bb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2610ca490bb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610ca490bb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610ca490bb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610ca490bb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2610ca490bb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610ca490bb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2610ca490bb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610ca490bb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610ca490bb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610ca490bb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2610ca490bb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3baeffb8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23baeffb8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I will walk you through sentiment classification with hypothesis statement of “The quality of a flight experience can affect passengers choice of flight”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3baeffb8e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23baeffb8e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goal is to identify what customer interest and solve problem faced by customer.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Therefore, I have a sentiment classification based on Numeric rating and another with text to find out customer satisfaction through reviews.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Topic Modelling to groups similar </a:t>
            </a:r>
            <a:r>
              <a:rPr lang="en"/>
              <a:t>topic</a:t>
            </a:r>
            <a:r>
              <a:rPr lang="en"/>
              <a:t> and identify customer interest.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Last I did a Aspect Based Sentiment Classification with a pre-trained transformer to identify sentiment for certain aspect.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target is to predict the Sentiment.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3baeffb8e7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3baeffb8e7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3baeffb8e7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23baeffb8e7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3bbe8ecdc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3bbe8ecdc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3baeffb8e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23baeffb8e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Numeric Sentiment Classification, looking at the feature importance, these are the variable that is </a:t>
            </a:r>
            <a:r>
              <a:rPr lang="en"/>
              <a:t>chosen</a:t>
            </a:r>
            <a:r>
              <a:rPr lang="en"/>
              <a:t> to predict the sentiment.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3baeffb8e7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3baeffb8e7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had did a k-fold cross validation to make sure all data is cross-trained to prevent overfitting and choosen top 2 models for further tuning, the top 2 models are SVM and LR with highest Accuracy and F1 score.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3baeffb8e7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23baeffb8e7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that Conducting a Hyperparameter tuning to optimize the model and select best model through it scores and visuals.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3baeffb8e7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23baeffb8e7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the visuals that I have used to identify the best model. Finding out that Gaussian naive bayes perform much faster and it performance is better than SVM through these visuals.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3baeffb8e7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23baeffb8e7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that using the best model trained to explain on why it make such decision, as you can see for class that should be negative </a:t>
            </a:r>
            <a:r>
              <a:rPr lang="en"/>
              <a:t>which</a:t>
            </a:r>
            <a:r>
              <a:rPr lang="en"/>
              <a:t> is 0 are predicted correctly as 0 with reasoning on factors that support it.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23baeffb8e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23baeffb8e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Text Classification, after cleaning the text I perform </a:t>
            </a:r>
            <a:r>
              <a:rPr lang="en"/>
              <a:t>several</a:t>
            </a:r>
            <a:r>
              <a:rPr lang="en"/>
              <a:t> test on the type of method to vectorize them, in the end </a:t>
            </a:r>
            <a:r>
              <a:rPr lang="en"/>
              <a:t>find out that with TFIDF of Unigram it perform the best, and below are the vectorized sample of text.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3baeffb8e7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23baeffb8e7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Same I did model comparison  and select the top 2 models Logistic Regression and LinearSVM.</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3baeffb8e7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23baeffb8e7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Went on to perform Feature selection with chi-square to remove unnecessary features in prediction and reducing </a:t>
            </a:r>
            <a:r>
              <a:rPr lang="en"/>
              <a:t>dimension</a:t>
            </a:r>
            <a:r>
              <a:rPr lang="en"/>
              <a:t> space, showing that Logistic Regression has best features of 15000 and 2000 for LinearSVC.</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3baeffb8e7_1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23baeffb8e7_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I will use it for hyperparameter tuning and select best model.</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23baeffb8e7_1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23baeffb8e7_1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conclusion Logistic Regression Perform best and able to identify most classes correctly through visuals.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05aad17dc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05aad17dc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3baeffb8e7_1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23baeffb8e7_1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Topic Modelling where I did it with 3 different models with both vectorizer method of Bag of word and TFIDF. I will identify best model through assessing coherence and perplexity, in the end found that that best model is LDA_BOW, however the coherence of LDA_TFIDF have higher coherence score.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23baeffb8e7_1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23baeffb8e7_1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reason why I choose LDA_BOW as best model is because it is able to identify </a:t>
            </a:r>
            <a:r>
              <a:rPr lang="en"/>
              <a:t>distinct</a:t>
            </a:r>
            <a:r>
              <a:rPr lang="en"/>
              <a:t> topics better, instead of have 3 big clusters close together unable to get unique topics.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23baeffb8e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23baeffb8e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TAking a look at what topics customer mentioned, for example looking as topic 3 is about delay of flight and topic 1, which is about leg room is small, through this airline is able to understand customer interest and make improvement.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3baeffb8e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3baeffb8e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up is a Aspect based sentiment classification build with a pre-trained transformer, and I </a:t>
            </a:r>
            <a:r>
              <a:rPr lang="en"/>
              <a:t>have</a:t>
            </a:r>
            <a:r>
              <a:rPr lang="en"/>
              <a:t> created multiple aspects as I want to find out customer opinion towards each aspect.</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23baeffb8e7_1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23baeffb8e7_1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Looking at the text above it says, we had a great experience for the service at the flight, food was not too bad, but not enough space to stretch my leg.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From the text above this classification task is able to identify service is positive, food is positive but not too hight about 64% and having legroom of negative 99%.</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23baeffb8e7_1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23baeffb8e7_1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this model airline are able to build chart like above to visualize what they are lacking of and comparing themselves with other competitors in each aspect.</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23baeffb8e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23baeffb8e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681054e5f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2681054e5f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23bbe8ecdc7_4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23bbe8ecdc7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2681054e5f0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2681054e5f0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3bbe8ecdc7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3bbe8ecdc7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created a shared databricks folder that can be accessed by everyone, we also used merged data from 3 data sources, which allowed for the use of features from different sources in our individual analysis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26dc798346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26dc798346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2681054e5f0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2681054e5f0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681054e5f0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2681054e5f0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26dc798346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26dc798346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26dc7983465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26dc7983465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26dc798346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26dc798346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26dc798346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26dc798346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2681054e5f0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2681054e5f0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26dc798346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26dc798346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2681054e5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2681054e5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cf7a3c503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cf7a3c503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23baeffb8e7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23baeffb8e7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23baeffb8e7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23baeffb8e7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23bbe8ecdc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23bbe8ecdc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23bbe8ecdc7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23bbe8ecdc7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23bbe8ecdc7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23bbe8ecdc7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23bbe8ecdc7_3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23bbe8ecdc7_3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23bbe8ecdc7_3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23bbe8ecdc7_3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23bbe8ecdc7_3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23bbe8ecdc7_3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23bbe8ecdc7_3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23bbe8ecdc7_3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23bbe8ecdc7_3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23bbe8ecdc7_3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610ca490bb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610ca490bb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23bbe8ecdc7_3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23bbe8ecdc7_3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3bbe8ecdc7_3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23bbe8ecdc7_3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23bbe8ecdc7_3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23bbe8ecdc7_3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23bbe8ecdc7_3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23bbe8ecdc7_3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cc7554a049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cc7554a049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23bc257008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23bc257008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610ca490bb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610ca490bb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610ca490bb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610ca490bb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linear regression performs well then no need to spend more resources on ensemble models</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610ca490bb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610ca490bb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039975" y="1248300"/>
            <a:ext cx="7064100" cy="2052600"/>
          </a:xfrm>
          <a:prstGeom prst="rect">
            <a:avLst/>
          </a:prstGeom>
        </p:spPr>
        <p:txBody>
          <a:bodyPr anchorCtr="0" anchor="t" bIns="91425" lIns="91425" spcFirstLastPara="1" rIns="91425" wrap="square" tIns="91425">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040000" y="3300900"/>
            <a:ext cx="7064100" cy="441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cxnSp>
        <p:nvCxnSpPr>
          <p:cNvPr id="11" name="Google Shape;11;p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 name="Google Shape;12;p2"/>
          <p:cNvCxnSpPr/>
          <p:nvPr/>
        </p:nvCxnSpPr>
        <p:spPr>
          <a:xfrm flipH="1">
            <a:off x="-257975"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3" name="Google Shape;13;p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 name="Google Shape;14;p2"/>
          <p:cNvCxnSpPr/>
          <p:nvPr/>
        </p:nvCxnSpPr>
        <p:spPr>
          <a:xfrm flipH="1">
            <a:off x="6467450"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5" name="Shape 65"/>
        <p:cNvGrpSpPr/>
        <p:nvPr/>
      </p:nvGrpSpPr>
      <p:grpSpPr>
        <a:xfrm>
          <a:off x="0" y="0"/>
          <a:ext cx="0" cy="0"/>
          <a:chOff x="0" y="0"/>
          <a:chExt cx="0" cy="0"/>
        </a:xfrm>
      </p:grpSpPr>
      <p:sp>
        <p:nvSpPr>
          <p:cNvPr id="66" name="Google Shape;66;p11"/>
          <p:cNvSpPr txBox="1"/>
          <p:nvPr>
            <p:ph hasCustomPrompt="1" type="title"/>
          </p:nvPr>
        </p:nvSpPr>
        <p:spPr>
          <a:xfrm>
            <a:off x="713225" y="1345363"/>
            <a:ext cx="7717500" cy="1644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p:nvPr>
            <p:ph idx="1" type="subTitle"/>
          </p:nvPr>
        </p:nvSpPr>
        <p:spPr>
          <a:xfrm>
            <a:off x="1514325" y="3188648"/>
            <a:ext cx="6120300" cy="3750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p:txBody>
      </p:sp>
      <p:cxnSp>
        <p:nvCxnSpPr>
          <p:cNvPr id="68" name="Google Shape;68;p1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9" name="Google Shape;69;p1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0" name="Google Shape;70;p1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71" name="Google Shape;71;p1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2"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73" name="Shape 73"/>
        <p:cNvGrpSpPr/>
        <p:nvPr/>
      </p:nvGrpSpPr>
      <p:grpSpPr>
        <a:xfrm>
          <a:off x="0" y="0"/>
          <a:ext cx="0" cy="0"/>
          <a:chOff x="0" y="0"/>
          <a:chExt cx="0" cy="0"/>
        </a:xfrm>
      </p:grpSpPr>
      <p:sp>
        <p:nvSpPr>
          <p:cNvPr id="74" name="Google Shape;74;p13"/>
          <p:cNvSpPr txBox="1"/>
          <p:nvPr>
            <p:ph type="title"/>
          </p:nvPr>
        </p:nvSpPr>
        <p:spPr>
          <a:xfrm>
            <a:off x="713225" y="445025"/>
            <a:ext cx="35838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5" name="Google Shape;75;p13"/>
          <p:cNvSpPr txBox="1"/>
          <p:nvPr>
            <p:ph idx="1" type="subTitle"/>
          </p:nvPr>
        </p:nvSpPr>
        <p:spPr>
          <a:xfrm>
            <a:off x="5859325" y="1405390"/>
            <a:ext cx="2486100" cy="40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6" name="Google Shape;76;p13"/>
          <p:cNvSpPr txBox="1"/>
          <p:nvPr>
            <p:ph idx="2" type="subTitle"/>
          </p:nvPr>
        </p:nvSpPr>
        <p:spPr>
          <a:xfrm>
            <a:off x="5859325" y="1806417"/>
            <a:ext cx="2486100" cy="61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7" name="Google Shape;77;p13"/>
          <p:cNvSpPr txBox="1"/>
          <p:nvPr>
            <p:ph idx="3" type="subTitle"/>
          </p:nvPr>
        </p:nvSpPr>
        <p:spPr>
          <a:xfrm>
            <a:off x="1903925" y="1405390"/>
            <a:ext cx="2486100" cy="40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8" name="Google Shape;78;p13"/>
          <p:cNvSpPr txBox="1"/>
          <p:nvPr>
            <p:ph idx="4" type="subTitle"/>
          </p:nvPr>
        </p:nvSpPr>
        <p:spPr>
          <a:xfrm>
            <a:off x="1903925" y="1806417"/>
            <a:ext cx="2486100" cy="61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9" name="Google Shape;79;p13"/>
          <p:cNvSpPr txBox="1"/>
          <p:nvPr>
            <p:ph idx="5" type="subTitle"/>
          </p:nvPr>
        </p:nvSpPr>
        <p:spPr>
          <a:xfrm>
            <a:off x="5859325" y="3171118"/>
            <a:ext cx="2486100" cy="46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0" name="Google Shape;80;p13"/>
          <p:cNvSpPr txBox="1"/>
          <p:nvPr>
            <p:ph idx="6" type="subTitle"/>
          </p:nvPr>
        </p:nvSpPr>
        <p:spPr>
          <a:xfrm>
            <a:off x="5859325" y="3565487"/>
            <a:ext cx="2486100" cy="61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1" name="Google Shape;81;p13"/>
          <p:cNvSpPr txBox="1"/>
          <p:nvPr>
            <p:ph idx="7" type="subTitle"/>
          </p:nvPr>
        </p:nvSpPr>
        <p:spPr>
          <a:xfrm>
            <a:off x="1903925" y="3171118"/>
            <a:ext cx="2486100" cy="46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2" name="Google Shape;82;p13"/>
          <p:cNvSpPr txBox="1"/>
          <p:nvPr>
            <p:ph idx="8" type="subTitle"/>
          </p:nvPr>
        </p:nvSpPr>
        <p:spPr>
          <a:xfrm>
            <a:off x="1903975" y="3565487"/>
            <a:ext cx="2486100" cy="61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3" name="Google Shape;83;p13"/>
          <p:cNvSpPr txBox="1"/>
          <p:nvPr>
            <p:ph hasCustomPrompt="1" idx="9" type="title"/>
          </p:nvPr>
        </p:nvSpPr>
        <p:spPr>
          <a:xfrm>
            <a:off x="798575" y="1417915"/>
            <a:ext cx="10392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p:nvPr>
            <p:ph hasCustomPrompt="1" idx="13" type="title"/>
          </p:nvPr>
        </p:nvSpPr>
        <p:spPr>
          <a:xfrm>
            <a:off x="4753975" y="1403976"/>
            <a:ext cx="10392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p:nvPr>
            <p:ph hasCustomPrompt="1" idx="14" type="title"/>
          </p:nvPr>
        </p:nvSpPr>
        <p:spPr>
          <a:xfrm>
            <a:off x="798625" y="3176773"/>
            <a:ext cx="10392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p:nvPr>
            <p:ph hasCustomPrompt="1" idx="15" type="title"/>
          </p:nvPr>
        </p:nvSpPr>
        <p:spPr>
          <a:xfrm>
            <a:off x="4753975" y="3162833"/>
            <a:ext cx="10392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8" name="Google Shape;88;p1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1">
    <p:spTree>
      <p:nvGrpSpPr>
        <p:cNvPr id="89" name="Shape 89"/>
        <p:cNvGrpSpPr/>
        <p:nvPr/>
      </p:nvGrpSpPr>
      <p:grpSpPr>
        <a:xfrm>
          <a:off x="0" y="0"/>
          <a:ext cx="0" cy="0"/>
          <a:chOff x="0" y="0"/>
          <a:chExt cx="0" cy="0"/>
        </a:xfrm>
      </p:grpSpPr>
      <p:sp>
        <p:nvSpPr>
          <p:cNvPr id="90" name="Google Shape;90;p14"/>
          <p:cNvSpPr txBox="1"/>
          <p:nvPr>
            <p:ph type="title"/>
          </p:nvPr>
        </p:nvSpPr>
        <p:spPr>
          <a:xfrm>
            <a:off x="7200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1" name="Google Shape;91;p14"/>
          <p:cNvSpPr txBox="1"/>
          <p:nvPr>
            <p:ph hasCustomPrompt="1" idx="2" type="title"/>
          </p:nvPr>
        </p:nvSpPr>
        <p:spPr>
          <a:xfrm>
            <a:off x="14826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p:nvPr>
            <p:ph idx="1" type="subTitle"/>
          </p:nvPr>
        </p:nvSpPr>
        <p:spPr>
          <a:xfrm>
            <a:off x="720000" y="2081199"/>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3" name="Google Shape;93;p14"/>
          <p:cNvSpPr txBox="1"/>
          <p:nvPr>
            <p:ph idx="3" type="title"/>
          </p:nvPr>
        </p:nvSpPr>
        <p:spPr>
          <a:xfrm>
            <a:off x="34038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4" name="Google Shape;94;p14"/>
          <p:cNvSpPr txBox="1"/>
          <p:nvPr>
            <p:ph hasCustomPrompt="1" idx="4" type="title"/>
          </p:nvPr>
        </p:nvSpPr>
        <p:spPr>
          <a:xfrm>
            <a:off x="41664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p:nvPr>
            <p:ph idx="5" type="subTitle"/>
          </p:nvPr>
        </p:nvSpPr>
        <p:spPr>
          <a:xfrm>
            <a:off x="3403800" y="2081208"/>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6" name="Google Shape;96;p14"/>
          <p:cNvSpPr txBox="1"/>
          <p:nvPr>
            <p:ph idx="6" type="title"/>
          </p:nvPr>
        </p:nvSpPr>
        <p:spPr>
          <a:xfrm>
            <a:off x="60876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7" name="Google Shape;97;p14"/>
          <p:cNvSpPr txBox="1"/>
          <p:nvPr>
            <p:ph hasCustomPrompt="1" idx="7" type="title"/>
          </p:nvPr>
        </p:nvSpPr>
        <p:spPr>
          <a:xfrm>
            <a:off x="68502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p:nvPr>
            <p:ph idx="8" type="subTitle"/>
          </p:nvPr>
        </p:nvSpPr>
        <p:spPr>
          <a:xfrm>
            <a:off x="6087600" y="2081208"/>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9" name="Google Shape;99;p14"/>
          <p:cNvSpPr txBox="1"/>
          <p:nvPr>
            <p:ph idx="9" type="title"/>
          </p:nvPr>
        </p:nvSpPr>
        <p:spPr>
          <a:xfrm>
            <a:off x="7200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0" name="Google Shape;100;p14"/>
          <p:cNvSpPr txBox="1"/>
          <p:nvPr>
            <p:ph hasCustomPrompt="1" idx="13" type="title"/>
          </p:nvPr>
        </p:nvSpPr>
        <p:spPr>
          <a:xfrm>
            <a:off x="14826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p:nvPr>
            <p:ph idx="14" type="subTitle"/>
          </p:nvPr>
        </p:nvSpPr>
        <p:spPr>
          <a:xfrm>
            <a:off x="7200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2" name="Google Shape;102;p14"/>
          <p:cNvSpPr txBox="1"/>
          <p:nvPr>
            <p:ph idx="15" type="title"/>
          </p:nvPr>
        </p:nvSpPr>
        <p:spPr>
          <a:xfrm>
            <a:off x="34038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3" name="Google Shape;103;p14"/>
          <p:cNvSpPr txBox="1"/>
          <p:nvPr>
            <p:ph hasCustomPrompt="1" idx="16" type="title"/>
          </p:nvPr>
        </p:nvSpPr>
        <p:spPr>
          <a:xfrm>
            <a:off x="41664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p:nvPr>
            <p:ph idx="17" type="subTitle"/>
          </p:nvPr>
        </p:nvSpPr>
        <p:spPr>
          <a:xfrm>
            <a:off x="34038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5" name="Google Shape;105;p14"/>
          <p:cNvSpPr txBox="1"/>
          <p:nvPr>
            <p:ph idx="18" type="title"/>
          </p:nvPr>
        </p:nvSpPr>
        <p:spPr>
          <a:xfrm>
            <a:off x="60876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6" name="Google Shape;106;p14"/>
          <p:cNvSpPr txBox="1"/>
          <p:nvPr>
            <p:ph hasCustomPrompt="1" idx="19" type="title"/>
          </p:nvPr>
        </p:nvSpPr>
        <p:spPr>
          <a:xfrm>
            <a:off x="68502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p:nvPr>
            <p:ph idx="20" type="subTitle"/>
          </p:nvPr>
        </p:nvSpPr>
        <p:spPr>
          <a:xfrm>
            <a:off x="60876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8" name="Google Shape;108;p14"/>
          <p:cNvSpPr txBox="1"/>
          <p:nvPr>
            <p:ph idx="21" type="title"/>
          </p:nvPr>
        </p:nvSpPr>
        <p:spPr>
          <a:xfrm>
            <a:off x="2332400" y="445025"/>
            <a:ext cx="4479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09" name="Google Shape;109;p1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0" name="Google Shape;110;p1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1" name="Google Shape;111;p1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12" name="Google Shape;112;p1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13" name="Shape 113"/>
        <p:cNvGrpSpPr/>
        <p:nvPr/>
      </p:nvGrpSpPr>
      <p:grpSpPr>
        <a:xfrm>
          <a:off x="0" y="0"/>
          <a:ext cx="0" cy="0"/>
          <a:chOff x="0" y="0"/>
          <a:chExt cx="0" cy="0"/>
        </a:xfrm>
      </p:grpSpPr>
      <p:sp>
        <p:nvSpPr>
          <p:cNvPr id="114" name="Google Shape;114;p15"/>
          <p:cNvSpPr txBox="1"/>
          <p:nvPr>
            <p:ph type="title"/>
          </p:nvPr>
        </p:nvSpPr>
        <p:spPr>
          <a:xfrm>
            <a:off x="2410500" y="2808253"/>
            <a:ext cx="4323000" cy="49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15" name="Google Shape;115;p15"/>
          <p:cNvSpPr txBox="1"/>
          <p:nvPr>
            <p:ph idx="1" type="subTitle"/>
          </p:nvPr>
        </p:nvSpPr>
        <p:spPr>
          <a:xfrm>
            <a:off x="1842900" y="1661963"/>
            <a:ext cx="5458200" cy="9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16" name="Google Shape;116;p1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7" name="Google Shape;117;p1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2">
    <p:spTree>
      <p:nvGrpSpPr>
        <p:cNvPr id="118" name="Shape 118"/>
        <p:cNvGrpSpPr/>
        <p:nvPr/>
      </p:nvGrpSpPr>
      <p:grpSpPr>
        <a:xfrm>
          <a:off x="0" y="0"/>
          <a:ext cx="0" cy="0"/>
          <a:chOff x="0" y="0"/>
          <a:chExt cx="0" cy="0"/>
        </a:xfrm>
      </p:grpSpPr>
      <p:sp>
        <p:nvSpPr>
          <p:cNvPr id="119" name="Google Shape;119;p16"/>
          <p:cNvSpPr txBox="1"/>
          <p:nvPr>
            <p:ph type="title"/>
          </p:nvPr>
        </p:nvSpPr>
        <p:spPr>
          <a:xfrm>
            <a:off x="699900" y="2821263"/>
            <a:ext cx="4323000" cy="4977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20" name="Google Shape;120;p16"/>
          <p:cNvSpPr txBox="1"/>
          <p:nvPr>
            <p:ph idx="1" type="subTitle"/>
          </p:nvPr>
        </p:nvSpPr>
        <p:spPr>
          <a:xfrm>
            <a:off x="699900" y="1675902"/>
            <a:ext cx="5458200" cy="99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21" name="Google Shape;121;p1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2" name="Google Shape;122;p1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3" name="Google Shape;123;p16"/>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24" name="Google Shape;124;p16"/>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3">
    <p:spTree>
      <p:nvGrpSpPr>
        <p:cNvPr id="125" name="Shape 125"/>
        <p:cNvGrpSpPr/>
        <p:nvPr/>
      </p:nvGrpSpPr>
      <p:grpSpPr>
        <a:xfrm>
          <a:off x="0" y="0"/>
          <a:ext cx="0" cy="0"/>
          <a:chOff x="0" y="0"/>
          <a:chExt cx="0" cy="0"/>
        </a:xfrm>
      </p:grpSpPr>
      <p:sp>
        <p:nvSpPr>
          <p:cNvPr id="126" name="Google Shape;126;p17"/>
          <p:cNvSpPr txBox="1"/>
          <p:nvPr>
            <p:ph idx="1" type="subTitle"/>
          </p:nvPr>
        </p:nvSpPr>
        <p:spPr>
          <a:xfrm>
            <a:off x="264840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127" name="Google Shape;127;p17"/>
          <p:cNvSpPr txBox="1"/>
          <p:nvPr>
            <p:ph type="title"/>
          </p:nvPr>
        </p:nvSpPr>
        <p:spPr>
          <a:xfrm>
            <a:off x="1732050" y="445025"/>
            <a:ext cx="5679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cxnSp>
        <p:nvCxnSpPr>
          <p:cNvPr id="128" name="Google Shape;128;p1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9" name="Google Shape;129;p1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0" name="Google Shape;130;p1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31" name="Google Shape;131;p1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
    <p:spTree>
      <p:nvGrpSpPr>
        <p:cNvPr id="132" name="Shape 132"/>
        <p:cNvGrpSpPr/>
        <p:nvPr/>
      </p:nvGrpSpPr>
      <p:grpSpPr>
        <a:xfrm>
          <a:off x="0" y="0"/>
          <a:ext cx="0" cy="0"/>
          <a:chOff x="0" y="0"/>
          <a:chExt cx="0" cy="0"/>
        </a:xfrm>
      </p:grpSpPr>
      <p:sp>
        <p:nvSpPr>
          <p:cNvPr id="133" name="Google Shape;133;p18"/>
          <p:cNvSpPr txBox="1"/>
          <p:nvPr>
            <p:ph type="title"/>
          </p:nvPr>
        </p:nvSpPr>
        <p:spPr>
          <a:xfrm>
            <a:off x="1994850" y="1482825"/>
            <a:ext cx="5154300" cy="1291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9000"/>
              <a:buNone/>
              <a:defRPr sz="9000"/>
            </a:lvl1pPr>
            <a:lvl2pPr lvl="1" rtl="0" algn="ctr">
              <a:spcBef>
                <a:spcPts val="0"/>
              </a:spcBef>
              <a:spcAft>
                <a:spcPts val="0"/>
              </a:spcAft>
              <a:buSzPts val="9000"/>
              <a:buNone/>
              <a:defRPr sz="9000"/>
            </a:lvl2pPr>
            <a:lvl3pPr lvl="2" rtl="0" algn="ctr">
              <a:spcBef>
                <a:spcPts val="0"/>
              </a:spcBef>
              <a:spcAft>
                <a:spcPts val="0"/>
              </a:spcAft>
              <a:buSzPts val="9000"/>
              <a:buNone/>
              <a:defRPr sz="9000"/>
            </a:lvl3pPr>
            <a:lvl4pPr lvl="3" rtl="0" algn="ctr">
              <a:spcBef>
                <a:spcPts val="0"/>
              </a:spcBef>
              <a:spcAft>
                <a:spcPts val="0"/>
              </a:spcAft>
              <a:buSzPts val="9000"/>
              <a:buNone/>
              <a:defRPr sz="9000"/>
            </a:lvl4pPr>
            <a:lvl5pPr lvl="4" rtl="0" algn="ctr">
              <a:spcBef>
                <a:spcPts val="0"/>
              </a:spcBef>
              <a:spcAft>
                <a:spcPts val="0"/>
              </a:spcAft>
              <a:buSzPts val="9000"/>
              <a:buNone/>
              <a:defRPr sz="9000"/>
            </a:lvl5pPr>
            <a:lvl6pPr lvl="5" rtl="0" algn="ctr">
              <a:spcBef>
                <a:spcPts val="0"/>
              </a:spcBef>
              <a:spcAft>
                <a:spcPts val="0"/>
              </a:spcAft>
              <a:buSzPts val="9000"/>
              <a:buNone/>
              <a:defRPr sz="9000"/>
            </a:lvl6pPr>
            <a:lvl7pPr lvl="6" rtl="0" algn="ctr">
              <a:spcBef>
                <a:spcPts val="0"/>
              </a:spcBef>
              <a:spcAft>
                <a:spcPts val="0"/>
              </a:spcAft>
              <a:buSzPts val="9000"/>
              <a:buNone/>
              <a:defRPr sz="9000"/>
            </a:lvl7pPr>
            <a:lvl8pPr lvl="7" rtl="0" algn="ctr">
              <a:spcBef>
                <a:spcPts val="0"/>
              </a:spcBef>
              <a:spcAft>
                <a:spcPts val="0"/>
              </a:spcAft>
              <a:buSzPts val="9000"/>
              <a:buNone/>
              <a:defRPr sz="9000"/>
            </a:lvl8pPr>
            <a:lvl9pPr lvl="8" rtl="0" algn="ctr">
              <a:spcBef>
                <a:spcPts val="0"/>
              </a:spcBef>
              <a:spcAft>
                <a:spcPts val="0"/>
              </a:spcAft>
              <a:buSzPts val="9000"/>
              <a:buNone/>
              <a:defRPr sz="9000"/>
            </a:lvl9pPr>
          </a:lstStyle>
          <a:p/>
        </p:txBody>
      </p:sp>
      <p:sp>
        <p:nvSpPr>
          <p:cNvPr id="134" name="Google Shape;134;p18"/>
          <p:cNvSpPr txBox="1"/>
          <p:nvPr>
            <p:ph idx="1" type="subTitle"/>
          </p:nvPr>
        </p:nvSpPr>
        <p:spPr>
          <a:xfrm>
            <a:off x="2299500" y="2972150"/>
            <a:ext cx="4545000" cy="55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cxnSp>
        <p:nvCxnSpPr>
          <p:cNvPr id="135" name="Google Shape;135;p1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6" name="Google Shape;136;p1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4">
    <p:spTree>
      <p:nvGrpSpPr>
        <p:cNvPr id="137" name="Shape 137"/>
        <p:cNvGrpSpPr/>
        <p:nvPr/>
      </p:nvGrpSpPr>
      <p:grpSpPr>
        <a:xfrm>
          <a:off x="0" y="0"/>
          <a:ext cx="0" cy="0"/>
          <a:chOff x="0" y="0"/>
          <a:chExt cx="0" cy="0"/>
        </a:xfrm>
      </p:grpSpPr>
      <p:sp>
        <p:nvSpPr>
          <p:cNvPr id="138" name="Google Shape;138;p19"/>
          <p:cNvSpPr txBox="1"/>
          <p:nvPr>
            <p:ph type="title"/>
          </p:nvPr>
        </p:nvSpPr>
        <p:spPr>
          <a:xfrm>
            <a:off x="3742850" y="1549875"/>
            <a:ext cx="4545000" cy="1291200"/>
          </a:xfrm>
          <a:prstGeom prst="rect">
            <a:avLst/>
          </a:prstGeom>
        </p:spPr>
        <p:txBody>
          <a:bodyPr anchorCtr="0" anchor="t" bIns="91425" lIns="91425" spcFirstLastPara="1" rIns="91425" wrap="square" tIns="91425">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p:txBody>
      </p:sp>
      <p:sp>
        <p:nvSpPr>
          <p:cNvPr id="139" name="Google Shape;139;p19"/>
          <p:cNvSpPr txBox="1"/>
          <p:nvPr>
            <p:ph idx="1" type="subTitle"/>
          </p:nvPr>
        </p:nvSpPr>
        <p:spPr>
          <a:xfrm>
            <a:off x="3742850" y="3039213"/>
            <a:ext cx="4545000" cy="55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cxnSp>
        <p:nvCxnSpPr>
          <p:cNvPr id="140" name="Google Shape;140;p1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1" name="Google Shape;141;p1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2" name="Google Shape;142;p19"/>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3" name="Google Shape;143;p19"/>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4" name="Google Shape;144;p19"/>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5" name="Google Shape;145;p19"/>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5">
    <p:spTree>
      <p:nvGrpSpPr>
        <p:cNvPr id="146" name="Shape 146"/>
        <p:cNvGrpSpPr/>
        <p:nvPr/>
      </p:nvGrpSpPr>
      <p:grpSpPr>
        <a:xfrm>
          <a:off x="0" y="0"/>
          <a:ext cx="0" cy="0"/>
          <a:chOff x="0" y="0"/>
          <a:chExt cx="0" cy="0"/>
        </a:xfrm>
      </p:grpSpPr>
      <p:sp>
        <p:nvSpPr>
          <p:cNvPr id="147" name="Google Shape;147;p20"/>
          <p:cNvSpPr txBox="1"/>
          <p:nvPr>
            <p:ph type="title"/>
          </p:nvPr>
        </p:nvSpPr>
        <p:spPr>
          <a:xfrm>
            <a:off x="1677925" y="2511803"/>
            <a:ext cx="3714900" cy="805800"/>
          </a:xfrm>
          <a:prstGeom prst="rect">
            <a:avLst/>
          </a:prstGeom>
          <a:noFill/>
        </p:spPr>
        <p:txBody>
          <a:bodyPr anchorCtr="0" anchor="t" bIns="91425" lIns="91425" spcFirstLastPara="1" rIns="91425" wrap="square" tIns="91425">
            <a:noAutofit/>
          </a:bodyPr>
          <a:lstStyle>
            <a:lvl1pPr lvl="0" rtl="0" algn="r">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8" name="Google Shape;148;p20"/>
          <p:cNvSpPr txBox="1"/>
          <p:nvPr>
            <p:ph hasCustomPrompt="1" idx="2" type="title"/>
          </p:nvPr>
        </p:nvSpPr>
        <p:spPr>
          <a:xfrm>
            <a:off x="3741925" y="1484693"/>
            <a:ext cx="1650900" cy="978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149" name="Google Shape;149;p20"/>
          <p:cNvSpPr txBox="1"/>
          <p:nvPr>
            <p:ph idx="1" type="subTitle"/>
          </p:nvPr>
        </p:nvSpPr>
        <p:spPr>
          <a:xfrm>
            <a:off x="831625" y="3244000"/>
            <a:ext cx="4561200" cy="393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50" name="Google Shape;150;p20"/>
          <p:cNvCxnSpPr/>
          <p:nvPr/>
        </p:nvCxnSpPr>
        <p:spPr>
          <a:xfrm rot="10800000">
            <a:off x="-30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1" name="Google Shape;151;p20"/>
          <p:cNvCxnSpPr/>
          <p:nvPr/>
        </p:nvCxnSpPr>
        <p:spPr>
          <a:xfrm rot="10800000">
            <a:off x="-30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2" name="Google Shape;152;p20"/>
          <p:cNvCxnSpPr/>
          <p:nvPr/>
        </p:nvCxnSpPr>
        <p:spPr>
          <a:xfrm>
            <a:off x="-11287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53" name="Google Shape;153;p20"/>
          <p:cNvCxnSpPr/>
          <p:nvPr/>
        </p:nvCxnSpPr>
        <p:spPr>
          <a:xfrm>
            <a:off x="790872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2714550" y="2366272"/>
            <a:ext cx="3714900" cy="8184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 name="Google Shape;17;p3"/>
          <p:cNvSpPr txBox="1"/>
          <p:nvPr>
            <p:ph hasCustomPrompt="1" idx="2" type="title"/>
          </p:nvPr>
        </p:nvSpPr>
        <p:spPr>
          <a:xfrm>
            <a:off x="3746550" y="1339163"/>
            <a:ext cx="1650900" cy="978300"/>
          </a:xfrm>
          <a:prstGeom prst="rect">
            <a:avLst/>
          </a:prstGeom>
        </p:spPr>
        <p:txBody>
          <a:bodyPr anchorCtr="0" anchor="t"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18" name="Google Shape;18;p3"/>
          <p:cNvSpPr txBox="1"/>
          <p:nvPr>
            <p:ph idx="1" type="subTitle"/>
          </p:nvPr>
        </p:nvSpPr>
        <p:spPr>
          <a:xfrm>
            <a:off x="2291400" y="3076675"/>
            <a:ext cx="4561200" cy="39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9" name="Google Shape;19;p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 name="Google Shape;20;p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 name="Google Shape;21;p3"/>
          <p:cNvCxnSpPr/>
          <p:nvPr/>
        </p:nvCxnSpPr>
        <p:spPr>
          <a:xfrm flipH="1">
            <a:off x="794892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 name="Google Shape;22;p3"/>
          <p:cNvCxnSpPr/>
          <p:nvPr/>
        </p:nvCxnSpPr>
        <p:spPr>
          <a:xfrm flipH="1">
            <a:off x="-11287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154" name="Shape 154"/>
        <p:cNvGrpSpPr/>
        <p:nvPr/>
      </p:nvGrpSpPr>
      <p:grpSpPr>
        <a:xfrm>
          <a:off x="0" y="0"/>
          <a:ext cx="0" cy="0"/>
          <a:chOff x="0" y="0"/>
          <a:chExt cx="0" cy="0"/>
        </a:xfrm>
      </p:grpSpPr>
      <p:sp>
        <p:nvSpPr>
          <p:cNvPr id="155" name="Google Shape;155;p2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56" name="Google Shape;156;p2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7" name="Google Shape;157;p2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8" name="Google Shape;158;p21"/>
          <p:cNvCxnSpPr/>
          <p:nvPr/>
        </p:nvCxnSpPr>
        <p:spPr>
          <a:xfrm>
            <a:off x="7207350" y="-153175"/>
            <a:ext cx="2120400" cy="12738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6">
    <p:spTree>
      <p:nvGrpSpPr>
        <p:cNvPr id="159" name="Shape 159"/>
        <p:cNvGrpSpPr/>
        <p:nvPr/>
      </p:nvGrpSpPr>
      <p:grpSpPr>
        <a:xfrm>
          <a:off x="0" y="0"/>
          <a:ext cx="0" cy="0"/>
          <a:chOff x="0" y="0"/>
          <a:chExt cx="0" cy="0"/>
        </a:xfrm>
      </p:grpSpPr>
      <p:cxnSp>
        <p:nvCxnSpPr>
          <p:cNvPr id="160" name="Google Shape;160;p2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1" name="Google Shape;161;p2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2" name="Google Shape;162;p22"/>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3" name="Google Shape;163;p22"/>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4" name="Google Shape;164;p22"/>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5" name="Google Shape;165;p22"/>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66" name="Google Shape;166;p2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7">
    <p:spTree>
      <p:nvGrpSpPr>
        <p:cNvPr id="167" name="Shape 167"/>
        <p:cNvGrpSpPr/>
        <p:nvPr/>
      </p:nvGrpSpPr>
      <p:grpSpPr>
        <a:xfrm>
          <a:off x="0" y="0"/>
          <a:ext cx="0" cy="0"/>
          <a:chOff x="0" y="0"/>
          <a:chExt cx="0" cy="0"/>
        </a:xfrm>
      </p:grpSpPr>
      <p:sp>
        <p:nvSpPr>
          <p:cNvPr id="168" name="Google Shape;168;p23"/>
          <p:cNvSpPr txBox="1"/>
          <p:nvPr>
            <p:ph type="title"/>
          </p:nvPr>
        </p:nvSpPr>
        <p:spPr>
          <a:xfrm>
            <a:off x="1877475" y="445025"/>
            <a:ext cx="5389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9" name="Google Shape;169;p23"/>
          <p:cNvSpPr txBox="1"/>
          <p:nvPr>
            <p:ph idx="1" type="subTitle"/>
          </p:nvPr>
        </p:nvSpPr>
        <p:spPr>
          <a:xfrm>
            <a:off x="3226708" y="1405390"/>
            <a:ext cx="2486100" cy="40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0" name="Google Shape;170;p23"/>
          <p:cNvSpPr txBox="1"/>
          <p:nvPr>
            <p:ph idx="2" type="subTitle"/>
          </p:nvPr>
        </p:nvSpPr>
        <p:spPr>
          <a:xfrm>
            <a:off x="3226708" y="180641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1" name="Google Shape;171;p23"/>
          <p:cNvSpPr txBox="1"/>
          <p:nvPr>
            <p:ph idx="3" type="subTitle"/>
          </p:nvPr>
        </p:nvSpPr>
        <p:spPr>
          <a:xfrm>
            <a:off x="719108" y="1405390"/>
            <a:ext cx="2486100" cy="40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2" name="Google Shape;172;p23"/>
          <p:cNvSpPr txBox="1"/>
          <p:nvPr>
            <p:ph idx="4" type="subTitle"/>
          </p:nvPr>
        </p:nvSpPr>
        <p:spPr>
          <a:xfrm>
            <a:off x="719108" y="180641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3" name="Google Shape;173;p23"/>
          <p:cNvSpPr txBox="1"/>
          <p:nvPr>
            <p:ph idx="5" type="subTitle"/>
          </p:nvPr>
        </p:nvSpPr>
        <p:spPr>
          <a:xfrm>
            <a:off x="3226708" y="3171118"/>
            <a:ext cx="2486100" cy="46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4" name="Google Shape;174;p23"/>
          <p:cNvSpPr txBox="1"/>
          <p:nvPr>
            <p:ph idx="6" type="subTitle"/>
          </p:nvPr>
        </p:nvSpPr>
        <p:spPr>
          <a:xfrm>
            <a:off x="3226708" y="356548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5" name="Google Shape;175;p23"/>
          <p:cNvSpPr txBox="1"/>
          <p:nvPr>
            <p:ph idx="7" type="subTitle"/>
          </p:nvPr>
        </p:nvSpPr>
        <p:spPr>
          <a:xfrm>
            <a:off x="719108" y="3171118"/>
            <a:ext cx="2486100" cy="46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6" name="Google Shape;176;p23"/>
          <p:cNvSpPr txBox="1"/>
          <p:nvPr>
            <p:ph idx="8" type="subTitle"/>
          </p:nvPr>
        </p:nvSpPr>
        <p:spPr>
          <a:xfrm>
            <a:off x="719158" y="356548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77" name="Google Shape;177;p2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78" name="Google Shape;178;p2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8">
    <p:spTree>
      <p:nvGrpSpPr>
        <p:cNvPr id="179" name="Shape 179"/>
        <p:cNvGrpSpPr/>
        <p:nvPr/>
      </p:nvGrpSpPr>
      <p:grpSpPr>
        <a:xfrm>
          <a:off x="0" y="0"/>
          <a:ext cx="0" cy="0"/>
          <a:chOff x="0" y="0"/>
          <a:chExt cx="0" cy="0"/>
        </a:xfrm>
      </p:grpSpPr>
      <p:cxnSp>
        <p:nvCxnSpPr>
          <p:cNvPr id="180" name="Google Shape;180;p2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1" name="Google Shape;181;p2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2" name="Google Shape;182;p2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83" name="Google Shape;183;p2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84" name="Google Shape;184;p24"/>
          <p:cNvSpPr txBox="1"/>
          <p:nvPr>
            <p:ph idx="1" type="body"/>
          </p:nvPr>
        </p:nvSpPr>
        <p:spPr>
          <a:xfrm>
            <a:off x="5547900" y="3007750"/>
            <a:ext cx="2883000" cy="15954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indent="-317500" lvl="1" marL="914400" rtl="0">
              <a:lnSpc>
                <a:spcPct val="100000"/>
              </a:lnSpc>
              <a:spcBef>
                <a:spcPts val="0"/>
              </a:spcBef>
              <a:spcAft>
                <a:spcPts val="0"/>
              </a:spcAft>
              <a:buSzPts val="1400"/>
              <a:buChar char="○"/>
              <a:defRPr sz="3000">
                <a:latin typeface="Vidaloka"/>
                <a:ea typeface="Vidaloka"/>
                <a:cs typeface="Vidaloka"/>
                <a:sym typeface="Vidaloka"/>
              </a:defRPr>
            </a:lvl2pPr>
            <a:lvl3pPr indent="-317500" lvl="2" marL="1371600" rtl="0">
              <a:lnSpc>
                <a:spcPct val="100000"/>
              </a:lnSpc>
              <a:spcBef>
                <a:spcPts val="0"/>
              </a:spcBef>
              <a:spcAft>
                <a:spcPts val="0"/>
              </a:spcAft>
              <a:buSzPts val="1400"/>
              <a:buChar char="■"/>
              <a:defRPr sz="3000">
                <a:latin typeface="Vidaloka"/>
                <a:ea typeface="Vidaloka"/>
                <a:cs typeface="Vidaloka"/>
                <a:sym typeface="Vidaloka"/>
              </a:defRPr>
            </a:lvl3pPr>
            <a:lvl4pPr indent="-317500" lvl="3" marL="1828800" rtl="0">
              <a:lnSpc>
                <a:spcPct val="100000"/>
              </a:lnSpc>
              <a:spcBef>
                <a:spcPts val="0"/>
              </a:spcBef>
              <a:spcAft>
                <a:spcPts val="0"/>
              </a:spcAft>
              <a:buSzPts val="1400"/>
              <a:buChar char="●"/>
              <a:defRPr sz="3000">
                <a:latin typeface="Vidaloka"/>
                <a:ea typeface="Vidaloka"/>
                <a:cs typeface="Vidaloka"/>
                <a:sym typeface="Vidaloka"/>
              </a:defRPr>
            </a:lvl4pPr>
            <a:lvl5pPr indent="-317500" lvl="4" marL="2286000" rtl="0">
              <a:lnSpc>
                <a:spcPct val="100000"/>
              </a:lnSpc>
              <a:spcBef>
                <a:spcPts val="0"/>
              </a:spcBef>
              <a:spcAft>
                <a:spcPts val="0"/>
              </a:spcAft>
              <a:buSzPts val="1400"/>
              <a:buChar char="○"/>
              <a:defRPr sz="3000">
                <a:latin typeface="Vidaloka"/>
                <a:ea typeface="Vidaloka"/>
                <a:cs typeface="Vidaloka"/>
                <a:sym typeface="Vidaloka"/>
              </a:defRPr>
            </a:lvl5pPr>
            <a:lvl6pPr indent="-317500" lvl="5" marL="2743200" rtl="0">
              <a:lnSpc>
                <a:spcPct val="100000"/>
              </a:lnSpc>
              <a:spcBef>
                <a:spcPts val="0"/>
              </a:spcBef>
              <a:spcAft>
                <a:spcPts val="0"/>
              </a:spcAft>
              <a:buSzPts val="1400"/>
              <a:buChar char="■"/>
              <a:defRPr sz="3000">
                <a:latin typeface="Vidaloka"/>
                <a:ea typeface="Vidaloka"/>
                <a:cs typeface="Vidaloka"/>
                <a:sym typeface="Vidaloka"/>
              </a:defRPr>
            </a:lvl6pPr>
            <a:lvl7pPr indent="-317500" lvl="6" marL="3200400" rtl="0">
              <a:lnSpc>
                <a:spcPct val="100000"/>
              </a:lnSpc>
              <a:spcBef>
                <a:spcPts val="0"/>
              </a:spcBef>
              <a:spcAft>
                <a:spcPts val="0"/>
              </a:spcAft>
              <a:buSzPts val="1400"/>
              <a:buChar char="●"/>
              <a:defRPr sz="3000">
                <a:latin typeface="Vidaloka"/>
                <a:ea typeface="Vidaloka"/>
                <a:cs typeface="Vidaloka"/>
                <a:sym typeface="Vidaloka"/>
              </a:defRPr>
            </a:lvl7pPr>
            <a:lvl8pPr indent="-317500" lvl="7" marL="3657600" rtl="0">
              <a:lnSpc>
                <a:spcPct val="100000"/>
              </a:lnSpc>
              <a:spcBef>
                <a:spcPts val="0"/>
              </a:spcBef>
              <a:spcAft>
                <a:spcPts val="0"/>
              </a:spcAft>
              <a:buSzPts val="1400"/>
              <a:buChar char="○"/>
              <a:defRPr sz="3000">
                <a:latin typeface="Vidaloka"/>
                <a:ea typeface="Vidaloka"/>
                <a:cs typeface="Vidaloka"/>
                <a:sym typeface="Vidaloka"/>
              </a:defRPr>
            </a:lvl8pPr>
            <a:lvl9pPr indent="-317500" lvl="8" marL="4114800" rtl="0">
              <a:lnSpc>
                <a:spcPct val="100000"/>
              </a:lnSpc>
              <a:spcBef>
                <a:spcPts val="0"/>
              </a:spcBef>
              <a:spcAft>
                <a:spcPts val="0"/>
              </a:spcAft>
              <a:buSzPts val="1400"/>
              <a:buChar char="■"/>
              <a:defRPr sz="3000">
                <a:latin typeface="Vidaloka"/>
                <a:ea typeface="Vidaloka"/>
                <a:cs typeface="Vidaloka"/>
                <a:sym typeface="Vidaloka"/>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CUSTOM_19">
    <p:spTree>
      <p:nvGrpSpPr>
        <p:cNvPr id="185" name="Shape 185"/>
        <p:cNvGrpSpPr/>
        <p:nvPr/>
      </p:nvGrpSpPr>
      <p:grpSpPr>
        <a:xfrm>
          <a:off x="0" y="0"/>
          <a:ext cx="0" cy="0"/>
          <a:chOff x="0" y="0"/>
          <a:chExt cx="0" cy="0"/>
        </a:xfrm>
      </p:grpSpPr>
      <p:sp>
        <p:nvSpPr>
          <p:cNvPr id="186" name="Google Shape;186;p25"/>
          <p:cNvSpPr txBox="1"/>
          <p:nvPr>
            <p:ph hasCustomPrompt="1" type="title"/>
          </p:nvPr>
        </p:nvSpPr>
        <p:spPr>
          <a:xfrm>
            <a:off x="713225" y="1345375"/>
            <a:ext cx="6120300" cy="16443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7" name="Google Shape;187;p25"/>
          <p:cNvSpPr txBox="1"/>
          <p:nvPr>
            <p:ph idx="1" type="subTitle"/>
          </p:nvPr>
        </p:nvSpPr>
        <p:spPr>
          <a:xfrm>
            <a:off x="713225" y="3188648"/>
            <a:ext cx="6120300" cy="375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cxnSp>
        <p:nvCxnSpPr>
          <p:cNvPr id="188" name="Google Shape;188;p2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9" name="Google Shape;189;p2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0" name="Google Shape;190;p25"/>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91" name="Google Shape;191;p25"/>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
    <p:spTree>
      <p:nvGrpSpPr>
        <p:cNvPr id="192" name="Shape 192"/>
        <p:cNvGrpSpPr/>
        <p:nvPr/>
      </p:nvGrpSpPr>
      <p:grpSpPr>
        <a:xfrm>
          <a:off x="0" y="0"/>
          <a:ext cx="0" cy="0"/>
          <a:chOff x="0" y="0"/>
          <a:chExt cx="0" cy="0"/>
        </a:xfrm>
      </p:grpSpPr>
      <p:sp>
        <p:nvSpPr>
          <p:cNvPr id="193" name="Google Shape;193;p26"/>
          <p:cNvSpPr txBox="1"/>
          <p:nvPr>
            <p:ph type="title"/>
          </p:nvPr>
        </p:nvSpPr>
        <p:spPr>
          <a:xfrm>
            <a:off x="4956100" y="2467375"/>
            <a:ext cx="2475300" cy="64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94" name="Google Shape;194;p26"/>
          <p:cNvSpPr txBox="1"/>
          <p:nvPr>
            <p:ph hasCustomPrompt="1" idx="2" type="title"/>
          </p:nvPr>
        </p:nvSpPr>
        <p:spPr>
          <a:xfrm>
            <a:off x="4956100" y="1402325"/>
            <a:ext cx="1650900" cy="978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195" name="Google Shape;195;p26"/>
          <p:cNvSpPr txBox="1"/>
          <p:nvPr>
            <p:ph idx="1" type="subTitle"/>
          </p:nvPr>
        </p:nvSpPr>
        <p:spPr>
          <a:xfrm>
            <a:off x="4956100" y="3116275"/>
            <a:ext cx="24753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196" name="Google Shape;196;p2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7" name="Google Shape;197;p2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8" name="Google Shape;198;p26"/>
          <p:cNvCxnSpPr/>
          <p:nvPr/>
        </p:nvCxnSpPr>
        <p:spPr>
          <a:xfrm>
            <a:off x="-209600" y="2402450"/>
            <a:ext cx="3144300" cy="27897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20">
    <p:spTree>
      <p:nvGrpSpPr>
        <p:cNvPr id="199" name="Shape 199"/>
        <p:cNvGrpSpPr/>
        <p:nvPr/>
      </p:nvGrpSpPr>
      <p:grpSpPr>
        <a:xfrm>
          <a:off x="0" y="0"/>
          <a:ext cx="0" cy="0"/>
          <a:chOff x="0" y="0"/>
          <a:chExt cx="0" cy="0"/>
        </a:xfrm>
      </p:grpSpPr>
      <p:sp>
        <p:nvSpPr>
          <p:cNvPr id="200" name="Google Shape;200;p27"/>
          <p:cNvSpPr txBox="1"/>
          <p:nvPr>
            <p:ph type="title"/>
          </p:nvPr>
        </p:nvSpPr>
        <p:spPr>
          <a:xfrm>
            <a:off x="4373850" y="944250"/>
            <a:ext cx="2475300" cy="64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01" name="Google Shape;201;p27"/>
          <p:cNvSpPr txBox="1"/>
          <p:nvPr>
            <p:ph hasCustomPrompt="1" idx="2" type="title"/>
          </p:nvPr>
        </p:nvSpPr>
        <p:spPr>
          <a:xfrm>
            <a:off x="2294850" y="1096650"/>
            <a:ext cx="1650900" cy="978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202" name="Google Shape;202;p27"/>
          <p:cNvSpPr txBox="1"/>
          <p:nvPr>
            <p:ph idx="1" type="subTitle"/>
          </p:nvPr>
        </p:nvSpPr>
        <p:spPr>
          <a:xfrm>
            <a:off x="4373850" y="1593150"/>
            <a:ext cx="24753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03" name="Google Shape;203;p2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4" name="Google Shape;204;p2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5" name="Google Shape;205;p2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06" name="Google Shape;206;p2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07" name="Google Shape;207;p27"/>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08" name="Google Shape;208;p27"/>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_1">
    <p:spTree>
      <p:nvGrpSpPr>
        <p:cNvPr id="209" name="Shape 209"/>
        <p:cNvGrpSpPr/>
        <p:nvPr/>
      </p:nvGrpSpPr>
      <p:grpSpPr>
        <a:xfrm>
          <a:off x="0" y="0"/>
          <a:ext cx="0" cy="0"/>
          <a:chOff x="0" y="0"/>
          <a:chExt cx="0" cy="0"/>
        </a:xfrm>
      </p:grpSpPr>
      <p:sp>
        <p:nvSpPr>
          <p:cNvPr id="210" name="Google Shape;210;p28"/>
          <p:cNvSpPr txBox="1"/>
          <p:nvPr>
            <p:ph type="title"/>
          </p:nvPr>
        </p:nvSpPr>
        <p:spPr>
          <a:xfrm>
            <a:off x="1043725" y="922567"/>
            <a:ext cx="3123000" cy="2257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 name="Google Shape;211;p28"/>
          <p:cNvSpPr txBox="1"/>
          <p:nvPr>
            <p:ph idx="1" type="subTitle"/>
          </p:nvPr>
        </p:nvSpPr>
        <p:spPr>
          <a:xfrm>
            <a:off x="1043725" y="3360938"/>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212" name="Google Shape;212;p2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3" name="Google Shape;213;p2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4" name="Google Shape;214;p28"/>
          <p:cNvCxnSpPr/>
          <p:nvPr/>
        </p:nvCxnSpPr>
        <p:spPr>
          <a:xfrm>
            <a:off x="5322650" y="-80625"/>
            <a:ext cx="4005000" cy="20073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1">
    <p:spTree>
      <p:nvGrpSpPr>
        <p:cNvPr id="215" name="Shape 215"/>
        <p:cNvGrpSpPr/>
        <p:nvPr/>
      </p:nvGrpSpPr>
      <p:grpSpPr>
        <a:xfrm>
          <a:off x="0" y="0"/>
          <a:ext cx="0" cy="0"/>
          <a:chOff x="0" y="0"/>
          <a:chExt cx="0" cy="0"/>
        </a:xfrm>
      </p:grpSpPr>
      <p:sp>
        <p:nvSpPr>
          <p:cNvPr id="216" name="Google Shape;216;p29"/>
          <p:cNvSpPr txBox="1"/>
          <p:nvPr>
            <p:ph type="title"/>
          </p:nvPr>
        </p:nvSpPr>
        <p:spPr>
          <a:xfrm>
            <a:off x="5310925" y="962565"/>
            <a:ext cx="3123000" cy="2257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7" name="Google Shape;217;p29"/>
          <p:cNvSpPr txBox="1"/>
          <p:nvPr>
            <p:ph idx="1" type="subTitle"/>
          </p:nvPr>
        </p:nvSpPr>
        <p:spPr>
          <a:xfrm>
            <a:off x="5310925" y="3400935"/>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solidFill>
                  <a:schemeClr val="dk1"/>
                </a:solidFill>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218" name="Google Shape;218;p2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9" name="Google Shape;219;p2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0" name="Google Shape;220;p29"/>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1" name="Google Shape;221;p29"/>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2" name="Google Shape;222;p29"/>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3" name="Google Shape;223;p29"/>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224" name="Shape 224"/>
        <p:cNvGrpSpPr/>
        <p:nvPr/>
      </p:nvGrpSpPr>
      <p:grpSpPr>
        <a:xfrm>
          <a:off x="0" y="0"/>
          <a:ext cx="0" cy="0"/>
          <a:chOff x="0" y="0"/>
          <a:chExt cx="0" cy="0"/>
        </a:xfrm>
      </p:grpSpPr>
      <p:sp>
        <p:nvSpPr>
          <p:cNvPr id="225" name="Google Shape;225;p30"/>
          <p:cNvSpPr txBox="1"/>
          <p:nvPr>
            <p:ph idx="1" type="subTitle"/>
          </p:nvPr>
        </p:nvSpPr>
        <p:spPr>
          <a:xfrm>
            <a:off x="3509000"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26" name="Google Shape;226;p30"/>
          <p:cNvSpPr txBox="1"/>
          <p:nvPr>
            <p:ph idx="2" type="subTitle"/>
          </p:nvPr>
        </p:nvSpPr>
        <p:spPr>
          <a:xfrm>
            <a:off x="350902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7" name="Google Shape;227;p30"/>
          <p:cNvSpPr txBox="1"/>
          <p:nvPr>
            <p:ph idx="3" type="subTitle"/>
          </p:nvPr>
        </p:nvSpPr>
        <p:spPr>
          <a:xfrm>
            <a:off x="953025"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28" name="Google Shape;228;p30"/>
          <p:cNvSpPr txBox="1"/>
          <p:nvPr>
            <p:ph idx="4" type="subTitle"/>
          </p:nvPr>
        </p:nvSpPr>
        <p:spPr>
          <a:xfrm>
            <a:off x="95312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9" name="Google Shape;229;p30"/>
          <p:cNvSpPr txBox="1"/>
          <p:nvPr>
            <p:ph idx="5" type="subTitle"/>
          </p:nvPr>
        </p:nvSpPr>
        <p:spPr>
          <a:xfrm>
            <a:off x="6064875"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0" name="Google Shape;230;p30"/>
          <p:cNvSpPr txBox="1"/>
          <p:nvPr>
            <p:ph idx="6" type="subTitle"/>
          </p:nvPr>
        </p:nvSpPr>
        <p:spPr>
          <a:xfrm>
            <a:off x="606487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1" name="Google Shape;231;p30"/>
          <p:cNvSpPr txBox="1"/>
          <p:nvPr>
            <p:ph type="title"/>
          </p:nvPr>
        </p:nvSpPr>
        <p:spPr>
          <a:xfrm>
            <a:off x="713225" y="445025"/>
            <a:ext cx="665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32" name="Google Shape;232;p3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3" name="Google Shape;233;p3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4"/>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Lato"/>
              <a:buChar char="●"/>
              <a:defRPr sz="1100"/>
            </a:lvl1pPr>
            <a:lvl2pPr indent="-317500" lvl="1" marL="914400">
              <a:spcBef>
                <a:spcPts val="0"/>
              </a:spcBef>
              <a:spcAft>
                <a:spcPts val="0"/>
              </a:spcAft>
              <a:buClr>
                <a:schemeClr val="dk1"/>
              </a:buClr>
              <a:buSzPts val="1400"/>
              <a:buFont typeface="Lato"/>
              <a:buChar char="○"/>
              <a:defRPr/>
            </a:lvl2pPr>
            <a:lvl3pPr indent="-317500" lvl="2" marL="1371600">
              <a:spcBef>
                <a:spcPts val="0"/>
              </a:spcBef>
              <a:spcAft>
                <a:spcPts val="0"/>
              </a:spcAft>
              <a:buClr>
                <a:schemeClr val="dk1"/>
              </a:buClr>
              <a:buSzPts val="1400"/>
              <a:buFont typeface="Lato"/>
              <a:buChar char="■"/>
              <a:defRPr/>
            </a:lvl3pPr>
            <a:lvl4pPr indent="-317500" lvl="3" marL="1828800">
              <a:spcBef>
                <a:spcPts val="0"/>
              </a:spcBef>
              <a:spcAft>
                <a:spcPts val="0"/>
              </a:spcAft>
              <a:buClr>
                <a:schemeClr val="dk1"/>
              </a:buClr>
              <a:buSzPts val="1400"/>
              <a:buFont typeface="Lato"/>
              <a:buChar char="●"/>
              <a:defRPr/>
            </a:lvl4pPr>
            <a:lvl5pPr indent="-317500" lvl="4" marL="2286000">
              <a:spcBef>
                <a:spcPts val="0"/>
              </a:spcBef>
              <a:spcAft>
                <a:spcPts val="0"/>
              </a:spcAft>
              <a:buClr>
                <a:schemeClr val="dk1"/>
              </a:buClr>
              <a:buSzPts val="1400"/>
              <a:buFont typeface="Lato"/>
              <a:buChar char="○"/>
              <a:defRPr/>
            </a:lvl5pPr>
            <a:lvl6pPr indent="-317500" lvl="5" marL="2743200">
              <a:spcBef>
                <a:spcPts val="0"/>
              </a:spcBef>
              <a:spcAft>
                <a:spcPts val="0"/>
              </a:spcAft>
              <a:buClr>
                <a:schemeClr val="dk1"/>
              </a:buClr>
              <a:buSzPts val="1400"/>
              <a:buFont typeface="Lato"/>
              <a:buChar char="■"/>
              <a:defRPr/>
            </a:lvl6pPr>
            <a:lvl7pPr indent="-317500" lvl="6" marL="3200400">
              <a:spcBef>
                <a:spcPts val="0"/>
              </a:spcBef>
              <a:spcAft>
                <a:spcPts val="0"/>
              </a:spcAft>
              <a:buClr>
                <a:schemeClr val="dk1"/>
              </a:buClr>
              <a:buSzPts val="1400"/>
              <a:buFont typeface="Lato"/>
              <a:buChar char="●"/>
              <a:defRPr/>
            </a:lvl7pPr>
            <a:lvl8pPr indent="-317500" lvl="7" marL="3657600">
              <a:spcBef>
                <a:spcPts val="0"/>
              </a:spcBef>
              <a:spcAft>
                <a:spcPts val="0"/>
              </a:spcAft>
              <a:buClr>
                <a:schemeClr val="dk1"/>
              </a:buClr>
              <a:buSzPts val="1400"/>
              <a:buFont typeface="Lato"/>
              <a:buChar char="○"/>
              <a:defRPr/>
            </a:lvl8pPr>
            <a:lvl9pPr indent="-317500" lvl="8" marL="4114800">
              <a:spcBef>
                <a:spcPts val="0"/>
              </a:spcBef>
              <a:spcAft>
                <a:spcPts val="0"/>
              </a:spcAft>
              <a:buClr>
                <a:schemeClr val="dk1"/>
              </a:buClr>
              <a:buSzPts val="1400"/>
              <a:buFont typeface="Lato"/>
              <a:buChar char="■"/>
              <a:defRPr/>
            </a:lvl9pPr>
          </a:lstStyle>
          <a:p/>
        </p:txBody>
      </p:sp>
      <p:cxnSp>
        <p:nvCxnSpPr>
          <p:cNvPr id="26" name="Google Shape;26;p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7" name="Google Shape;27;p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 name="Google Shape;28;p4"/>
          <p:cNvCxnSpPr/>
          <p:nvPr/>
        </p:nvCxnSpPr>
        <p:spPr>
          <a:xfrm>
            <a:off x="6884900" y="-113600"/>
            <a:ext cx="2565600" cy="1306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2">
    <p:spTree>
      <p:nvGrpSpPr>
        <p:cNvPr id="234" name="Shape 234"/>
        <p:cNvGrpSpPr/>
        <p:nvPr/>
      </p:nvGrpSpPr>
      <p:grpSpPr>
        <a:xfrm>
          <a:off x="0" y="0"/>
          <a:ext cx="0" cy="0"/>
          <a:chOff x="0" y="0"/>
          <a:chExt cx="0" cy="0"/>
        </a:xfrm>
      </p:grpSpPr>
      <p:sp>
        <p:nvSpPr>
          <p:cNvPr id="235" name="Google Shape;235;p31"/>
          <p:cNvSpPr txBox="1"/>
          <p:nvPr>
            <p:ph idx="1" type="subTitle"/>
          </p:nvPr>
        </p:nvSpPr>
        <p:spPr>
          <a:xfrm>
            <a:off x="3509000"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6" name="Google Shape;236;p31"/>
          <p:cNvSpPr txBox="1"/>
          <p:nvPr>
            <p:ph idx="2" type="subTitle"/>
          </p:nvPr>
        </p:nvSpPr>
        <p:spPr>
          <a:xfrm>
            <a:off x="350902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7" name="Google Shape;237;p31"/>
          <p:cNvSpPr txBox="1"/>
          <p:nvPr>
            <p:ph idx="3" type="subTitle"/>
          </p:nvPr>
        </p:nvSpPr>
        <p:spPr>
          <a:xfrm>
            <a:off x="953025"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8" name="Google Shape;238;p31"/>
          <p:cNvSpPr txBox="1"/>
          <p:nvPr>
            <p:ph idx="4" type="subTitle"/>
          </p:nvPr>
        </p:nvSpPr>
        <p:spPr>
          <a:xfrm>
            <a:off x="95312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9" name="Google Shape;239;p31"/>
          <p:cNvSpPr txBox="1"/>
          <p:nvPr>
            <p:ph idx="5" type="subTitle"/>
          </p:nvPr>
        </p:nvSpPr>
        <p:spPr>
          <a:xfrm>
            <a:off x="6064875"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0" name="Google Shape;240;p31"/>
          <p:cNvSpPr txBox="1"/>
          <p:nvPr>
            <p:ph idx="6" type="subTitle"/>
          </p:nvPr>
        </p:nvSpPr>
        <p:spPr>
          <a:xfrm>
            <a:off x="606487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1" name="Google Shape;241;p31"/>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242" name="Google Shape;242;p31"/>
          <p:cNvSpPr txBox="1"/>
          <p:nvPr>
            <p:ph idx="7" type="subTitle"/>
          </p:nvPr>
        </p:nvSpPr>
        <p:spPr>
          <a:xfrm>
            <a:off x="3509000"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3" name="Google Shape;243;p31"/>
          <p:cNvSpPr txBox="1"/>
          <p:nvPr>
            <p:ph idx="8" type="subTitle"/>
          </p:nvPr>
        </p:nvSpPr>
        <p:spPr>
          <a:xfrm>
            <a:off x="350902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4" name="Google Shape;244;p31"/>
          <p:cNvSpPr txBox="1"/>
          <p:nvPr>
            <p:ph idx="9" type="subTitle"/>
          </p:nvPr>
        </p:nvSpPr>
        <p:spPr>
          <a:xfrm>
            <a:off x="95302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5" name="Google Shape;245;p31"/>
          <p:cNvSpPr txBox="1"/>
          <p:nvPr>
            <p:ph idx="13" type="subTitle"/>
          </p:nvPr>
        </p:nvSpPr>
        <p:spPr>
          <a:xfrm>
            <a:off x="95312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6" name="Google Shape;246;p31"/>
          <p:cNvSpPr txBox="1"/>
          <p:nvPr>
            <p:ph idx="14" type="subTitle"/>
          </p:nvPr>
        </p:nvSpPr>
        <p:spPr>
          <a:xfrm>
            <a:off x="606487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7" name="Google Shape;247;p31"/>
          <p:cNvSpPr txBox="1"/>
          <p:nvPr>
            <p:ph idx="15" type="subTitle"/>
          </p:nvPr>
        </p:nvSpPr>
        <p:spPr>
          <a:xfrm>
            <a:off x="606487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248" name="Google Shape;248;p3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49" name="Google Shape;249;p3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50" name="Google Shape;250;p3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51" name="Google Shape;251;p3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
  <p:cSld name="CUSTOM_32">
    <p:spTree>
      <p:nvGrpSpPr>
        <p:cNvPr id="252" name="Shape 252"/>
        <p:cNvGrpSpPr/>
        <p:nvPr/>
      </p:nvGrpSpPr>
      <p:grpSpPr>
        <a:xfrm>
          <a:off x="0" y="0"/>
          <a:ext cx="0" cy="0"/>
          <a:chOff x="0" y="0"/>
          <a:chExt cx="0" cy="0"/>
        </a:xfrm>
      </p:grpSpPr>
      <p:sp>
        <p:nvSpPr>
          <p:cNvPr id="253" name="Google Shape;253;p32"/>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4" name="Google Shape;254;p32"/>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5" name="Google Shape;255;p32"/>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6" name="Google Shape;256;p32"/>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7" name="Google Shape;257;p32"/>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8" name="Google Shape;258;p32"/>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9" name="Google Shape;259;p32"/>
          <p:cNvSpPr txBox="1"/>
          <p:nvPr>
            <p:ph idx="7" type="subTitle"/>
          </p:nvPr>
        </p:nvSpPr>
        <p:spPr>
          <a:xfrm>
            <a:off x="3414050"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0" name="Google Shape;260;p32"/>
          <p:cNvSpPr txBox="1"/>
          <p:nvPr>
            <p:ph idx="8" type="subTitle"/>
          </p:nvPr>
        </p:nvSpPr>
        <p:spPr>
          <a:xfrm>
            <a:off x="3564200"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1" name="Google Shape;261;p32"/>
          <p:cNvSpPr txBox="1"/>
          <p:nvPr>
            <p:ph idx="9" type="subTitle"/>
          </p:nvPr>
        </p:nvSpPr>
        <p:spPr>
          <a:xfrm>
            <a:off x="705725"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2" name="Google Shape;262;p32"/>
          <p:cNvSpPr txBox="1"/>
          <p:nvPr>
            <p:ph idx="13" type="subTitle"/>
          </p:nvPr>
        </p:nvSpPr>
        <p:spPr>
          <a:xfrm>
            <a:off x="855875"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3" name="Google Shape;263;p32"/>
          <p:cNvSpPr txBox="1"/>
          <p:nvPr>
            <p:ph idx="14" type="subTitle"/>
          </p:nvPr>
        </p:nvSpPr>
        <p:spPr>
          <a:xfrm>
            <a:off x="6122325"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4" name="Google Shape;264;p32"/>
          <p:cNvSpPr txBox="1"/>
          <p:nvPr>
            <p:ph idx="15" type="subTitle"/>
          </p:nvPr>
        </p:nvSpPr>
        <p:spPr>
          <a:xfrm>
            <a:off x="6272475"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5" name="Google Shape;265;p32"/>
          <p:cNvSpPr txBox="1"/>
          <p:nvPr>
            <p:ph type="title"/>
          </p:nvPr>
        </p:nvSpPr>
        <p:spPr>
          <a:xfrm>
            <a:off x="713225" y="445025"/>
            <a:ext cx="6080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66" name="Google Shape;266;p3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67" name="Google Shape;267;p3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33">
    <p:spTree>
      <p:nvGrpSpPr>
        <p:cNvPr id="268" name="Shape 268"/>
        <p:cNvGrpSpPr/>
        <p:nvPr/>
      </p:nvGrpSpPr>
      <p:grpSpPr>
        <a:xfrm>
          <a:off x="0" y="0"/>
          <a:ext cx="0" cy="0"/>
          <a:chOff x="0" y="0"/>
          <a:chExt cx="0" cy="0"/>
        </a:xfrm>
      </p:grpSpPr>
      <p:sp>
        <p:nvSpPr>
          <p:cNvPr id="269" name="Google Shape;269;p33"/>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0" name="Google Shape;270;p33"/>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1" name="Google Shape;271;p33"/>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2" name="Google Shape;272;p33"/>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3" name="Google Shape;273;p33"/>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4" name="Google Shape;274;p33"/>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5" name="Google Shape;275;p33"/>
          <p:cNvSpPr txBox="1"/>
          <p:nvPr>
            <p:ph idx="7" type="subTitle"/>
          </p:nvPr>
        </p:nvSpPr>
        <p:spPr>
          <a:xfrm>
            <a:off x="2059863" y="31485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6" name="Google Shape;276;p33"/>
          <p:cNvSpPr txBox="1"/>
          <p:nvPr>
            <p:ph idx="8" type="subTitle"/>
          </p:nvPr>
        </p:nvSpPr>
        <p:spPr>
          <a:xfrm>
            <a:off x="2210013" y="35647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7" name="Google Shape;277;p33"/>
          <p:cNvSpPr txBox="1"/>
          <p:nvPr>
            <p:ph idx="9" type="subTitle"/>
          </p:nvPr>
        </p:nvSpPr>
        <p:spPr>
          <a:xfrm>
            <a:off x="4768138" y="31485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8" name="Google Shape;278;p33"/>
          <p:cNvSpPr txBox="1"/>
          <p:nvPr>
            <p:ph idx="13" type="subTitle"/>
          </p:nvPr>
        </p:nvSpPr>
        <p:spPr>
          <a:xfrm>
            <a:off x="4918288" y="35647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9" name="Google Shape;279;p33"/>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80" name="Google Shape;280;p3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1" name="Google Shape;281;p3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2" name="Google Shape;282;p3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83" name="Google Shape;283;p33"/>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4">
    <p:spTree>
      <p:nvGrpSpPr>
        <p:cNvPr id="284" name="Shape 284"/>
        <p:cNvGrpSpPr/>
        <p:nvPr/>
      </p:nvGrpSpPr>
      <p:grpSpPr>
        <a:xfrm>
          <a:off x="0" y="0"/>
          <a:ext cx="0" cy="0"/>
          <a:chOff x="0" y="0"/>
          <a:chExt cx="0" cy="0"/>
        </a:xfrm>
      </p:grpSpPr>
      <p:sp>
        <p:nvSpPr>
          <p:cNvPr id="285" name="Google Shape;285;p34"/>
          <p:cNvSpPr txBox="1"/>
          <p:nvPr>
            <p:ph type="title"/>
          </p:nvPr>
        </p:nvSpPr>
        <p:spPr>
          <a:xfrm>
            <a:off x="716225" y="1073000"/>
            <a:ext cx="5640600" cy="2856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286" name="Google Shape;286;p3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7" name="Google Shape;287;p3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8" name="Google Shape;288;p3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89" name="Google Shape;289;p3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90" name="Google Shape;290;p34"/>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91" name="Google Shape;291;p34"/>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35">
    <p:spTree>
      <p:nvGrpSpPr>
        <p:cNvPr id="292" name="Shape 292"/>
        <p:cNvGrpSpPr/>
        <p:nvPr/>
      </p:nvGrpSpPr>
      <p:grpSpPr>
        <a:xfrm>
          <a:off x="0" y="0"/>
          <a:ext cx="0" cy="0"/>
          <a:chOff x="0" y="0"/>
          <a:chExt cx="0" cy="0"/>
        </a:xfrm>
      </p:grpSpPr>
      <p:sp>
        <p:nvSpPr>
          <p:cNvPr id="293" name="Google Shape;293;p35"/>
          <p:cNvSpPr txBox="1"/>
          <p:nvPr>
            <p:ph idx="1" type="subTitle"/>
          </p:nvPr>
        </p:nvSpPr>
        <p:spPr>
          <a:xfrm>
            <a:off x="4916850" y="1894200"/>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4" name="Google Shape;294;p35"/>
          <p:cNvSpPr txBox="1"/>
          <p:nvPr>
            <p:ph idx="2" type="subTitle"/>
          </p:nvPr>
        </p:nvSpPr>
        <p:spPr>
          <a:xfrm>
            <a:off x="5058900" y="229647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5" name="Google Shape;295;p35"/>
          <p:cNvSpPr txBox="1"/>
          <p:nvPr>
            <p:ph idx="3" type="subTitle"/>
          </p:nvPr>
        </p:nvSpPr>
        <p:spPr>
          <a:xfrm>
            <a:off x="1911150" y="1894200"/>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6" name="Google Shape;296;p35"/>
          <p:cNvSpPr txBox="1"/>
          <p:nvPr>
            <p:ph idx="4" type="subTitle"/>
          </p:nvPr>
        </p:nvSpPr>
        <p:spPr>
          <a:xfrm>
            <a:off x="2053300" y="229647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7" name="Google Shape;297;p35"/>
          <p:cNvSpPr txBox="1"/>
          <p:nvPr>
            <p:ph idx="5" type="subTitle"/>
          </p:nvPr>
        </p:nvSpPr>
        <p:spPr>
          <a:xfrm>
            <a:off x="4916850" y="3528902"/>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8" name="Google Shape;298;p35"/>
          <p:cNvSpPr txBox="1"/>
          <p:nvPr>
            <p:ph idx="6" type="subTitle"/>
          </p:nvPr>
        </p:nvSpPr>
        <p:spPr>
          <a:xfrm>
            <a:off x="5058900" y="392373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9" name="Google Shape;299;p35"/>
          <p:cNvSpPr txBox="1"/>
          <p:nvPr>
            <p:ph idx="7" type="subTitle"/>
          </p:nvPr>
        </p:nvSpPr>
        <p:spPr>
          <a:xfrm>
            <a:off x="1911150" y="3528902"/>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0" name="Google Shape;300;p35"/>
          <p:cNvSpPr txBox="1"/>
          <p:nvPr>
            <p:ph idx="8" type="subTitle"/>
          </p:nvPr>
        </p:nvSpPr>
        <p:spPr>
          <a:xfrm>
            <a:off x="2053200" y="392373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1" name="Google Shape;301;p35"/>
          <p:cNvSpPr txBox="1"/>
          <p:nvPr>
            <p:ph type="title"/>
          </p:nvPr>
        </p:nvSpPr>
        <p:spPr>
          <a:xfrm>
            <a:off x="713225" y="445025"/>
            <a:ext cx="6480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02" name="Google Shape;302;p3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03" name="Google Shape;303;p3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6">
    <p:spTree>
      <p:nvGrpSpPr>
        <p:cNvPr id="304" name="Shape 304"/>
        <p:cNvGrpSpPr/>
        <p:nvPr/>
      </p:nvGrpSpPr>
      <p:grpSpPr>
        <a:xfrm>
          <a:off x="0" y="0"/>
          <a:ext cx="0" cy="0"/>
          <a:chOff x="0" y="0"/>
          <a:chExt cx="0" cy="0"/>
        </a:xfrm>
      </p:grpSpPr>
      <p:sp>
        <p:nvSpPr>
          <p:cNvPr id="305" name="Google Shape;305;p36"/>
          <p:cNvSpPr txBox="1"/>
          <p:nvPr>
            <p:ph idx="1" type="subTitle"/>
          </p:nvPr>
        </p:nvSpPr>
        <p:spPr>
          <a:xfrm>
            <a:off x="3571925"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6" name="Google Shape;306;p36"/>
          <p:cNvSpPr txBox="1"/>
          <p:nvPr>
            <p:ph idx="2" type="subTitle"/>
          </p:nvPr>
        </p:nvSpPr>
        <p:spPr>
          <a:xfrm>
            <a:off x="3571925"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7" name="Google Shape;307;p36"/>
          <p:cNvSpPr txBox="1"/>
          <p:nvPr>
            <p:ph idx="3" type="subTitle"/>
          </p:nvPr>
        </p:nvSpPr>
        <p:spPr>
          <a:xfrm>
            <a:off x="1088400"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8" name="Google Shape;308;p36"/>
          <p:cNvSpPr txBox="1"/>
          <p:nvPr>
            <p:ph idx="4" type="subTitle"/>
          </p:nvPr>
        </p:nvSpPr>
        <p:spPr>
          <a:xfrm>
            <a:off x="1088400"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9" name="Google Shape;309;p36"/>
          <p:cNvSpPr txBox="1"/>
          <p:nvPr>
            <p:ph idx="5" type="subTitle"/>
          </p:nvPr>
        </p:nvSpPr>
        <p:spPr>
          <a:xfrm>
            <a:off x="6055450"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10" name="Google Shape;310;p36"/>
          <p:cNvSpPr txBox="1"/>
          <p:nvPr>
            <p:ph idx="6" type="subTitle"/>
          </p:nvPr>
        </p:nvSpPr>
        <p:spPr>
          <a:xfrm>
            <a:off x="6055450"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11" name="Google Shape;311;p36"/>
          <p:cNvSpPr txBox="1"/>
          <p:nvPr>
            <p:ph type="title"/>
          </p:nvPr>
        </p:nvSpPr>
        <p:spPr>
          <a:xfrm>
            <a:off x="713225" y="445025"/>
            <a:ext cx="5517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12" name="Google Shape;312;p3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3" name="Google Shape;313;p3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4" name="Google Shape;314;p36"/>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23">
    <p:spTree>
      <p:nvGrpSpPr>
        <p:cNvPr id="315" name="Shape 315"/>
        <p:cNvGrpSpPr/>
        <p:nvPr/>
      </p:nvGrpSpPr>
      <p:grpSpPr>
        <a:xfrm>
          <a:off x="0" y="0"/>
          <a:ext cx="0" cy="0"/>
          <a:chOff x="0" y="0"/>
          <a:chExt cx="0" cy="0"/>
        </a:xfrm>
      </p:grpSpPr>
      <p:cxnSp>
        <p:nvCxnSpPr>
          <p:cNvPr id="316" name="Google Shape;316;p3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7" name="Google Shape;317;p3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8" name="Google Shape;318;p3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19" name="Google Shape;319;p3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20" name="Google Shape;320;p37"/>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21" name="Google Shape;321;p37"/>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22" name="Google Shape;322;p37"/>
          <p:cNvSpPr txBox="1"/>
          <p:nvPr>
            <p:ph type="title"/>
          </p:nvPr>
        </p:nvSpPr>
        <p:spPr>
          <a:xfrm>
            <a:off x="2780100" y="445025"/>
            <a:ext cx="3583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3" name="Google Shape;323;p37"/>
          <p:cNvSpPr txBox="1"/>
          <p:nvPr>
            <p:ph idx="1" type="subTitle"/>
          </p:nvPr>
        </p:nvSpPr>
        <p:spPr>
          <a:xfrm>
            <a:off x="5306650" y="1710190"/>
            <a:ext cx="2486100" cy="40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24" name="Google Shape;324;p37"/>
          <p:cNvSpPr txBox="1"/>
          <p:nvPr>
            <p:ph idx="2" type="subTitle"/>
          </p:nvPr>
        </p:nvSpPr>
        <p:spPr>
          <a:xfrm>
            <a:off x="5306650" y="211121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5" name="Google Shape;325;p37"/>
          <p:cNvSpPr txBox="1"/>
          <p:nvPr>
            <p:ph idx="3" type="subTitle"/>
          </p:nvPr>
        </p:nvSpPr>
        <p:spPr>
          <a:xfrm>
            <a:off x="1351250" y="1710190"/>
            <a:ext cx="2486100" cy="40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26" name="Google Shape;326;p37"/>
          <p:cNvSpPr txBox="1"/>
          <p:nvPr>
            <p:ph idx="4" type="subTitle"/>
          </p:nvPr>
        </p:nvSpPr>
        <p:spPr>
          <a:xfrm>
            <a:off x="1351250" y="211121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7" name="Google Shape;327;p37"/>
          <p:cNvSpPr txBox="1"/>
          <p:nvPr>
            <p:ph idx="5" type="subTitle"/>
          </p:nvPr>
        </p:nvSpPr>
        <p:spPr>
          <a:xfrm>
            <a:off x="5306650" y="3552118"/>
            <a:ext cx="2486100" cy="46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28" name="Google Shape;328;p37"/>
          <p:cNvSpPr txBox="1"/>
          <p:nvPr>
            <p:ph idx="6" type="subTitle"/>
          </p:nvPr>
        </p:nvSpPr>
        <p:spPr>
          <a:xfrm>
            <a:off x="5306650" y="394648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9" name="Google Shape;329;p37"/>
          <p:cNvSpPr txBox="1"/>
          <p:nvPr>
            <p:ph idx="7" type="subTitle"/>
          </p:nvPr>
        </p:nvSpPr>
        <p:spPr>
          <a:xfrm>
            <a:off x="1351250" y="3552118"/>
            <a:ext cx="2486100" cy="46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30" name="Google Shape;330;p37"/>
          <p:cNvSpPr txBox="1"/>
          <p:nvPr>
            <p:ph idx="8" type="subTitle"/>
          </p:nvPr>
        </p:nvSpPr>
        <p:spPr>
          <a:xfrm>
            <a:off x="1351300" y="394648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1" name="Google Shape;331;p37"/>
          <p:cNvSpPr txBox="1"/>
          <p:nvPr>
            <p:ph hasCustomPrompt="1" idx="9" type="title"/>
          </p:nvPr>
        </p:nvSpPr>
        <p:spPr>
          <a:xfrm>
            <a:off x="1351250" y="1131425"/>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2" name="Google Shape;332;p37"/>
          <p:cNvSpPr txBox="1"/>
          <p:nvPr>
            <p:ph hasCustomPrompt="1" idx="13" type="title"/>
          </p:nvPr>
        </p:nvSpPr>
        <p:spPr>
          <a:xfrm>
            <a:off x="5306650" y="1131425"/>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3" name="Google Shape;333;p37"/>
          <p:cNvSpPr txBox="1"/>
          <p:nvPr>
            <p:ph hasCustomPrompt="1" idx="14" type="title"/>
          </p:nvPr>
        </p:nvSpPr>
        <p:spPr>
          <a:xfrm>
            <a:off x="1351300" y="2964563"/>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4" name="Google Shape;334;p37"/>
          <p:cNvSpPr txBox="1"/>
          <p:nvPr>
            <p:ph hasCustomPrompt="1" idx="15" type="title"/>
          </p:nvPr>
        </p:nvSpPr>
        <p:spPr>
          <a:xfrm>
            <a:off x="5306650" y="2964563"/>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4_2_1">
    <p:spTree>
      <p:nvGrpSpPr>
        <p:cNvPr id="335" name="Shape 335"/>
        <p:cNvGrpSpPr/>
        <p:nvPr/>
      </p:nvGrpSpPr>
      <p:grpSpPr>
        <a:xfrm>
          <a:off x="0" y="0"/>
          <a:ext cx="0" cy="0"/>
          <a:chOff x="0" y="0"/>
          <a:chExt cx="0" cy="0"/>
        </a:xfrm>
      </p:grpSpPr>
      <p:sp>
        <p:nvSpPr>
          <p:cNvPr id="336" name="Google Shape;336;p38"/>
          <p:cNvSpPr txBox="1"/>
          <p:nvPr>
            <p:ph idx="1" type="subTitle"/>
          </p:nvPr>
        </p:nvSpPr>
        <p:spPr>
          <a:xfrm>
            <a:off x="3718325" y="3294199"/>
            <a:ext cx="16428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37" name="Google Shape;337;p38"/>
          <p:cNvSpPr txBox="1"/>
          <p:nvPr>
            <p:ph idx="2" type="subTitle"/>
          </p:nvPr>
        </p:nvSpPr>
        <p:spPr>
          <a:xfrm>
            <a:off x="3617675"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38" name="Google Shape;338;p38"/>
          <p:cNvSpPr txBox="1"/>
          <p:nvPr>
            <p:ph idx="3" type="subTitle"/>
          </p:nvPr>
        </p:nvSpPr>
        <p:spPr>
          <a:xfrm>
            <a:off x="1328025" y="3294199"/>
            <a:ext cx="16428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39" name="Google Shape;339;p38"/>
          <p:cNvSpPr txBox="1"/>
          <p:nvPr>
            <p:ph idx="4" type="subTitle"/>
          </p:nvPr>
        </p:nvSpPr>
        <p:spPr>
          <a:xfrm>
            <a:off x="1227426"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40" name="Google Shape;340;p38"/>
          <p:cNvSpPr txBox="1"/>
          <p:nvPr>
            <p:ph idx="5" type="subTitle"/>
          </p:nvPr>
        </p:nvSpPr>
        <p:spPr>
          <a:xfrm>
            <a:off x="6108550" y="3294199"/>
            <a:ext cx="16431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1" name="Google Shape;341;p38"/>
          <p:cNvSpPr txBox="1"/>
          <p:nvPr>
            <p:ph idx="6" type="subTitle"/>
          </p:nvPr>
        </p:nvSpPr>
        <p:spPr>
          <a:xfrm>
            <a:off x="6008050"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42" name="Google Shape;342;p38"/>
          <p:cNvSpPr txBox="1"/>
          <p:nvPr>
            <p:ph type="title"/>
          </p:nvPr>
        </p:nvSpPr>
        <p:spPr>
          <a:xfrm>
            <a:off x="713225" y="445025"/>
            <a:ext cx="318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43" name="Google Shape;343;p3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44" name="Google Shape;344;p3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5">
    <p:spTree>
      <p:nvGrpSpPr>
        <p:cNvPr id="345" name="Shape 345"/>
        <p:cNvGrpSpPr/>
        <p:nvPr/>
      </p:nvGrpSpPr>
      <p:grpSpPr>
        <a:xfrm>
          <a:off x="0" y="0"/>
          <a:ext cx="0" cy="0"/>
          <a:chOff x="0" y="0"/>
          <a:chExt cx="0" cy="0"/>
        </a:xfrm>
      </p:grpSpPr>
      <p:sp>
        <p:nvSpPr>
          <p:cNvPr id="346" name="Google Shape;346;p39"/>
          <p:cNvSpPr txBox="1"/>
          <p:nvPr>
            <p:ph idx="1" type="subTitle"/>
          </p:nvPr>
        </p:nvSpPr>
        <p:spPr>
          <a:xfrm>
            <a:off x="4750175" y="1632746"/>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7" name="Google Shape;347;p39"/>
          <p:cNvSpPr txBox="1"/>
          <p:nvPr>
            <p:ph idx="2" type="subTitle"/>
          </p:nvPr>
        </p:nvSpPr>
        <p:spPr>
          <a:xfrm>
            <a:off x="4750184" y="2035022"/>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48" name="Google Shape;348;p39"/>
          <p:cNvSpPr txBox="1"/>
          <p:nvPr>
            <p:ph idx="3" type="subTitle"/>
          </p:nvPr>
        </p:nvSpPr>
        <p:spPr>
          <a:xfrm>
            <a:off x="2306450" y="1632746"/>
            <a:ext cx="20148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9" name="Google Shape;349;p39"/>
          <p:cNvSpPr txBox="1"/>
          <p:nvPr>
            <p:ph idx="4" type="subTitle"/>
          </p:nvPr>
        </p:nvSpPr>
        <p:spPr>
          <a:xfrm>
            <a:off x="2306462" y="2035022"/>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0" name="Google Shape;350;p39"/>
          <p:cNvSpPr txBox="1"/>
          <p:nvPr>
            <p:ph idx="5" type="subTitle"/>
          </p:nvPr>
        </p:nvSpPr>
        <p:spPr>
          <a:xfrm>
            <a:off x="4750175" y="3062273"/>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1" name="Google Shape;351;p39"/>
          <p:cNvSpPr txBox="1"/>
          <p:nvPr>
            <p:ph idx="6" type="subTitle"/>
          </p:nvPr>
        </p:nvSpPr>
        <p:spPr>
          <a:xfrm>
            <a:off x="4750184" y="3471047"/>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2" name="Google Shape;352;p39"/>
          <p:cNvSpPr txBox="1"/>
          <p:nvPr>
            <p:ph idx="7" type="subTitle"/>
          </p:nvPr>
        </p:nvSpPr>
        <p:spPr>
          <a:xfrm>
            <a:off x="2306450" y="3062273"/>
            <a:ext cx="20148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3" name="Google Shape;353;p39"/>
          <p:cNvSpPr txBox="1"/>
          <p:nvPr>
            <p:ph idx="8" type="subTitle"/>
          </p:nvPr>
        </p:nvSpPr>
        <p:spPr>
          <a:xfrm>
            <a:off x="2306462" y="3471047"/>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4" name="Google Shape;354;p39"/>
          <p:cNvSpPr txBox="1"/>
          <p:nvPr>
            <p:ph type="title"/>
          </p:nvPr>
        </p:nvSpPr>
        <p:spPr>
          <a:xfrm>
            <a:off x="713225" y="445025"/>
            <a:ext cx="2785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55" name="Google Shape;355;p3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56" name="Google Shape;356;p3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26">
    <p:spTree>
      <p:nvGrpSpPr>
        <p:cNvPr id="357" name="Shape 357"/>
        <p:cNvGrpSpPr/>
        <p:nvPr/>
      </p:nvGrpSpPr>
      <p:grpSpPr>
        <a:xfrm>
          <a:off x="0" y="0"/>
          <a:ext cx="0" cy="0"/>
          <a:chOff x="0" y="0"/>
          <a:chExt cx="0" cy="0"/>
        </a:xfrm>
      </p:grpSpPr>
      <p:cxnSp>
        <p:nvCxnSpPr>
          <p:cNvPr id="358" name="Google Shape;358;p4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59" name="Google Shape;359;p4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0" name="Google Shape;360;p40"/>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1" name="Google Shape;361;p40"/>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2" name="Google Shape;362;p40"/>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3" name="Google Shape;363;p40"/>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64" name="Google Shape;364;p40"/>
          <p:cNvSpPr txBox="1"/>
          <p:nvPr>
            <p:ph idx="1" type="subTitle"/>
          </p:nvPr>
        </p:nvSpPr>
        <p:spPr>
          <a:xfrm>
            <a:off x="728750" y="1112872"/>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65" name="Google Shape;365;p40"/>
          <p:cNvSpPr txBox="1"/>
          <p:nvPr>
            <p:ph idx="2" type="subTitle"/>
          </p:nvPr>
        </p:nvSpPr>
        <p:spPr>
          <a:xfrm>
            <a:off x="728762" y="1515149"/>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6" name="Google Shape;366;p40"/>
          <p:cNvSpPr txBox="1"/>
          <p:nvPr>
            <p:ph idx="3" type="subTitle"/>
          </p:nvPr>
        </p:nvSpPr>
        <p:spPr>
          <a:xfrm>
            <a:off x="728750" y="2036386"/>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67" name="Google Shape;367;p40"/>
          <p:cNvSpPr txBox="1"/>
          <p:nvPr>
            <p:ph idx="4" type="subTitle"/>
          </p:nvPr>
        </p:nvSpPr>
        <p:spPr>
          <a:xfrm>
            <a:off x="728762" y="2445160"/>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8" name="Google Shape;368;p40"/>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369" name="Google Shape;369;p40"/>
          <p:cNvSpPr txBox="1"/>
          <p:nvPr>
            <p:ph idx="5" type="subTitle"/>
          </p:nvPr>
        </p:nvSpPr>
        <p:spPr>
          <a:xfrm>
            <a:off x="728750" y="2997225"/>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70" name="Google Shape;370;p40"/>
          <p:cNvSpPr txBox="1"/>
          <p:nvPr>
            <p:ph idx="6" type="subTitle"/>
          </p:nvPr>
        </p:nvSpPr>
        <p:spPr>
          <a:xfrm>
            <a:off x="728762" y="3405999"/>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5"/>
          <p:cNvSpPr txBox="1"/>
          <p:nvPr>
            <p:ph type="title"/>
          </p:nvPr>
        </p:nvSpPr>
        <p:spPr>
          <a:xfrm>
            <a:off x="713225" y="445025"/>
            <a:ext cx="56811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5"/>
          <p:cNvSpPr txBox="1"/>
          <p:nvPr>
            <p:ph idx="1" type="subTitle"/>
          </p:nvPr>
        </p:nvSpPr>
        <p:spPr>
          <a:xfrm>
            <a:off x="5038975" y="2551449"/>
            <a:ext cx="2486100" cy="5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2" name="Google Shape;32;p5"/>
          <p:cNvSpPr txBox="1"/>
          <p:nvPr>
            <p:ph idx="2" type="subTitle"/>
          </p:nvPr>
        </p:nvSpPr>
        <p:spPr>
          <a:xfrm>
            <a:off x="50389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 name="Google Shape;33;p5"/>
          <p:cNvSpPr txBox="1"/>
          <p:nvPr>
            <p:ph idx="3" type="subTitle"/>
          </p:nvPr>
        </p:nvSpPr>
        <p:spPr>
          <a:xfrm>
            <a:off x="1693175" y="2551449"/>
            <a:ext cx="2486100" cy="5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4" name="Google Shape;34;p5"/>
          <p:cNvSpPr txBox="1"/>
          <p:nvPr>
            <p:ph idx="4" type="subTitle"/>
          </p:nvPr>
        </p:nvSpPr>
        <p:spPr>
          <a:xfrm>
            <a:off x="16931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5" name="Google Shape;35;p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 name="Google Shape;36;p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7" name="Google Shape;37;p5"/>
          <p:cNvCxnSpPr/>
          <p:nvPr/>
        </p:nvCxnSpPr>
        <p:spPr>
          <a:xfrm flipH="1">
            <a:off x="6935750" y="3931325"/>
            <a:ext cx="2549400" cy="13545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6">
    <p:spTree>
      <p:nvGrpSpPr>
        <p:cNvPr id="371" name="Shape 371"/>
        <p:cNvGrpSpPr/>
        <p:nvPr/>
      </p:nvGrpSpPr>
      <p:grpSpPr>
        <a:xfrm>
          <a:off x="0" y="0"/>
          <a:ext cx="0" cy="0"/>
          <a:chOff x="0" y="0"/>
          <a:chExt cx="0" cy="0"/>
        </a:xfrm>
      </p:grpSpPr>
      <p:sp>
        <p:nvSpPr>
          <p:cNvPr id="372" name="Google Shape;372;p41"/>
          <p:cNvSpPr txBox="1"/>
          <p:nvPr>
            <p:ph hasCustomPrompt="1" type="title"/>
          </p:nvPr>
        </p:nvSpPr>
        <p:spPr>
          <a:xfrm>
            <a:off x="2592925" y="71460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3" name="Google Shape;373;p41"/>
          <p:cNvSpPr txBox="1"/>
          <p:nvPr>
            <p:ph idx="1" type="subTitle"/>
          </p:nvPr>
        </p:nvSpPr>
        <p:spPr>
          <a:xfrm>
            <a:off x="2364984" y="134640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4" name="Google Shape;374;p41"/>
          <p:cNvSpPr txBox="1"/>
          <p:nvPr>
            <p:ph hasCustomPrompt="1" idx="2" type="title"/>
          </p:nvPr>
        </p:nvSpPr>
        <p:spPr>
          <a:xfrm>
            <a:off x="2592925" y="2063025"/>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5" name="Google Shape;375;p41"/>
          <p:cNvSpPr txBox="1"/>
          <p:nvPr>
            <p:ph idx="3" type="subTitle"/>
          </p:nvPr>
        </p:nvSpPr>
        <p:spPr>
          <a:xfrm>
            <a:off x="2364984" y="2694825"/>
            <a:ext cx="4414200" cy="37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6" name="Google Shape;376;p41"/>
          <p:cNvSpPr txBox="1"/>
          <p:nvPr>
            <p:ph hasCustomPrompt="1" idx="4" type="title"/>
          </p:nvPr>
        </p:nvSpPr>
        <p:spPr>
          <a:xfrm>
            <a:off x="2592925" y="341145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7" name="Google Shape;377;p41"/>
          <p:cNvSpPr txBox="1"/>
          <p:nvPr>
            <p:ph idx="5" type="subTitle"/>
          </p:nvPr>
        </p:nvSpPr>
        <p:spPr>
          <a:xfrm>
            <a:off x="2364950" y="404325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78" name="Google Shape;378;p4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79" name="Google Shape;379;p4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28">
    <p:spTree>
      <p:nvGrpSpPr>
        <p:cNvPr id="380" name="Shape 380"/>
        <p:cNvGrpSpPr/>
        <p:nvPr/>
      </p:nvGrpSpPr>
      <p:grpSpPr>
        <a:xfrm>
          <a:off x="0" y="0"/>
          <a:ext cx="0" cy="0"/>
          <a:chOff x="0" y="0"/>
          <a:chExt cx="0" cy="0"/>
        </a:xfrm>
      </p:grpSpPr>
      <p:sp>
        <p:nvSpPr>
          <p:cNvPr id="381" name="Google Shape;381;p42"/>
          <p:cNvSpPr txBox="1"/>
          <p:nvPr>
            <p:ph idx="1" type="subTitle"/>
          </p:nvPr>
        </p:nvSpPr>
        <p:spPr>
          <a:xfrm>
            <a:off x="5700609" y="2084269"/>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2" name="Google Shape;382;p42"/>
          <p:cNvSpPr txBox="1"/>
          <p:nvPr>
            <p:ph idx="2" type="subTitle"/>
          </p:nvPr>
        </p:nvSpPr>
        <p:spPr>
          <a:xfrm>
            <a:off x="5700621" y="2486544"/>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3" name="Google Shape;383;p42"/>
          <p:cNvSpPr txBox="1"/>
          <p:nvPr>
            <p:ph idx="3" type="subTitle"/>
          </p:nvPr>
        </p:nvSpPr>
        <p:spPr>
          <a:xfrm>
            <a:off x="1973988" y="902134"/>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4" name="Google Shape;384;p42"/>
          <p:cNvSpPr txBox="1"/>
          <p:nvPr>
            <p:ph idx="4" type="subTitle"/>
          </p:nvPr>
        </p:nvSpPr>
        <p:spPr>
          <a:xfrm>
            <a:off x="1973988" y="1304410"/>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5" name="Google Shape;385;p42"/>
          <p:cNvSpPr txBox="1"/>
          <p:nvPr>
            <p:ph idx="5" type="subTitle"/>
          </p:nvPr>
        </p:nvSpPr>
        <p:spPr>
          <a:xfrm>
            <a:off x="1973988" y="3290875"/>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6" name="Google Shape;386;p42"/>
          <p:cNvSpPr txBox="1"/>
          <p:nvPr>
            <p:ph idx="6" type="subTitle"/>
          </p:nvPr>
        </p:nvSpPr>
        <p:spPr>
          <a:xfrm>
            <a:off x="1973988" y="3699649"/>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87" name="Google Shape;387;p4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88" name="Google Shape;388;p4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89" name="Google Shape;389;p42"/>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90" name="Google Shape;390;p42"/>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91" name="Google Shape;391;p42"/>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92" name="Google Shape;392;p42"/>
          <p:cNvSpPr txBox="1"/>
          <p:nvPr>
            <p:ph hasCustomPrompt="1" type="title"/>
          </p:nvPr>
        </p:nvSpPr>
        <p:spPr>
          <a:xfrm>
            <a:off x="733000" y="1114450"/>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3" name="Google Shape;393;p42"/>
          <p:cNvSpPr txBox="1"/>
          <p:nvPr>
            <p:ph hasCustomPrompt="1" idx="7" type="title"/>
          </p:nvPr>
        </p:nvSpPr>
        <p:spPr>
          <a:xfrm>
            <a:off x="733000" y="3503175"/>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4" name="Google Shape;394;p42"/>
          <p:cNvSpPr txBox="1"/>
          <p:nvPr>
            <p:ph hasCustomPrompt="1" idx="8" type="title"/>
          </p:nvPr>
        </p:nvSpPr>
        <p:spPr>
          <a:xfrm>
            <a:off x="4441002" y="2276488"/>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7_1">
    <p:spTree>
      <p:nvGrpSpPr>
        <p:cNvPr id="395" name="Shape 395"/>
        <p:cNvGrpSpPr/>
        <p:nvPr/>
      </p:nvGrpSpPr>
      <p:grpSpPr>
        <a:xfrm>
          <a:off x="0" y="0"/>
          <a:ext cx="0" cy="0"/>
          <a:chOff x="0" y="0"/>
          <a:chExt cx="0" cy="0"/>
        </a:xfrm>
      </p:grpSpPr>
      <p:sp>
        <p:nvSpPr>
          <p:cNvPr id="396" name="Google Shape;396;p43"/>
          <p:cNvSpPr txBox="1"/>
          <p:nvPr>
            <p:ph type="title"/>
          </p:nvPr>
        </p:nvSpPr>
        <p:spPr>
          <a:xfrm>
            <a:off x="803750" y="2040496"/>
            <a:ext cx="4087500" cy="6732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7" name="Google Shape;397;p43"/>
          <p:cNvSpPr txBox="1"/>
          <p:nvPr>
            <p:ph idx="1" type="subTitle"/>
          </p:nvPr>
        </p:nvSpPr>
        <p:spPr>
          <a:xfrm>
            <a:off x="803750" y="2693525"/>
            <a:ext cx="3159300" cy="55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398" name="Google Shape;398;p4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99" name="Google Shape;399;p4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7_2">
    <p:spTree>
      <p:nvGrpSpPr>
        <p:cNvPr id="400" name="Shape 400"/>
        <p:cNvGrpSpPr/>
        <p:nvPr/>
      </p:nvGrpSpPr>
      <p:grpSpPr>
        <a:xfrm>
          <a:off x="0" y="0"/>
          <a:ext cx="0" cy="0"/>
          <a:chOff x="0" y="0"/>
          <a:chExt cx="0" cy="0"/>
        </a:xfrm>
      </p:grpSpPr>
      <p:sp>
        <p:nvSpPr>
          <p:cNvPr id="401" name="Google Shape;401;p44"/>
          <p:cNvSpPr txBox="1"/>
          <p:nvPr>
            <p:ph type="title"/>
          </p:nvPr>
        </p:nvSpPr>
        <p:spPr>
          <a:xfrm>
            <a:off x="4490150" y="2047725"/>
            <a:ext cx="3364200" cy="628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p:txBody>
      </p:sp>
      <p:sp>
        <p:nvSpPr>
          <p:cNvPr id="402" name="Google Shape;402;p44"/>
          <p:cNvSpPr txBox="1"/>
          <p:nvPr>
            <p:ph idx="1" type="subTitle"/>
          </p:nvPr>
        </p:nvSpPr>
        <p:spPr>
          <a:xfrm>
            <a:off x="4855550" y="2694825"/>
            <a:ext cx="2998800" cy="558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cxnSp>
        <p:nvCxnSpPr>
          <p:cNvPr id="403" name="Google Shape;403;p4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04" name="Google Shape;404;p4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8">
    <p:spTree>
      <p:nvGrpSpPr>
        <p:cNvPr id="405" name="Shape 405"/>
        <p:cNvGrpSpPr/>
        <p:nvPr/>
      </p:nvGrpSpPr>
      <p:grpSpPr>
        <a:xfrm>
          <a:off x="0" y="0"/>
          <a:ext cx="0" cy="0"/>
          <a:chOff x="0" y="0"/>
          <a:chExt cx="0" cy="0"/>
        </a:xfrm>
      </p:grpSpPr>
      <p:sp>
        <p:nvSpPr>
          <p:cNvPr id="406" name="Google Shape;406;p45"/>
          <p:cNvSpPr txBox="1"/>
          <p:nvPr>
            <p:ph idx="1" type="subTitle"/>
          </p:nvPr>
        </p:nvSpPr>
        <p:spPr>
          <a:xfrm>
            <a:off x="4166800" y="1453525"/>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407" name="Google Shape;407;p45"/>
          <p:cNvSpPr txBox="1"/>
          <p:nvPr>
            <p:ph type="title"/>
          </p:nvPr>
        </p:nvSpPr>
        <p:spPr>
          <a:xfrm>
            <a:off x="713225" y="445025"/>
            <a:ext cx="4502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08" name="Google Shape;408;p4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09" name="Google Shape;409;p4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0" name="Google Shape;410;p45"/>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9">
    <p:spTree>
      <p:nvGrpSpPr>
        <p:cNvPr id="411" name="Shape 411"/>
        <p:cNvGrpSpPr/>
        <p:nvPr/>
      </p:nvGrpSpPr>
      <p:grpSpPr>
        <a:xfrm>
          <a:off x="0" y="0"/>
          <a:ext cx="0" cy="0"/>
          <a:chOff x="0" y="0"/>
          <a:chExt cx="0" cy="0"/>
        </a:xfrm>
      </p:grpSpPr>
      <p:cxnSp>
        <p:nvCxnSpPr>
          <p:cNvPr id="412" name="Google Shape;412;p4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3" name="Google Shape;413;p4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4" name="Google Shape;414;p46"/>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15" name="Google Shape;415;p46"/>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16" name="Google Shape;416;p46"/>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17" name="Google Shape;417;p46"/>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418" name="Google Shape;418;p46"/>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19" name="Google Shape;419;p46"/>
          <p:cNvSpPr txBox="1"/>
          <p:nvPr>
            <p:ph idx="1" type="subTitle"/>
          </p:nvPr>
        </p:nvSpPr>
        <p:spPr>
          <a:xfrm>
            <a:off x="4525188" y="1537663"/>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420" name="Google Shape;420;p46"/>
          <p:cNvSpPr txBox="1"/>
          <p:nvPr>
            <p:ph idx="2" type="subTitle"/>
          </p:nvPr>
        </p:nvSpPr>
        <p:spPr>
          <a:xfrm>
            <a:off x="661213" y="1537663"/>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9">
    <p:spTree>
      <p:nvGrpSpPr>
        <p:cNvPr id="421" name="Shape 421"/>
        <p:cNvGrpSpPr/>
        <p:nvPr/>
      </p:nvGrpSpPr>
      <p:grpSpPr>
        <a:xfrm>
          <a:off x="0" y="0"/>
          <a:ext cx="0" cy="0"/>
          <a:chOff x="0" y="0"/>
          <a:chExt cx="0" cy="0"/>
        </a:xfrm>
      </p:grpSpPr>
      <p:sp>
        <p:nvSpPr>
          <p:cNvPr id="422" name="Google Shape;422;p47"/>
          <p:cNvSpPr txBox="1"/>
          <p:nvPr>
            <p:ph idx="1" type="subTitle"/>
          </p:nvPr>
        </p:nvSpPr>
        <p:spPr>
          <a:xfrm>
            <a:off x="4816075"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23" name="Google Shape;423;p47"/>
          <p:cNvSpPr txBox="1"/>
          <p:nvPr>
            <p:ph idx="2" type="subTitle"/>
          </p:nvPr>
        </p:nvSpPr>
        <p:spPr>
          <a:xfrm>
            <a:off x="4816200"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24" name="Google Shape;424;p47"/>
          <p:cNvSpPr txBox="1"/>
          <p:nvPr>
            <p:ph idx="3" type="subTitle"/>
          </p:nvPr>
        </p:nvSpPr>
        <p:spPr>
          <a:xfrm>
            <a:off x="1385829"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25" name="Google Shape;425;p47"/>
          <p:cNvSpPr txBox="1"/>
          <p:nvPr>
            <p:ph idx="4" type="subTitle"/>
          </p:nvPr>
        </p:nvSpPr>
        <p:spPr>
          <a:xfrm>
            <a:off x="1386025"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26" name="Google Shape;426;p47"/>
          <p:cNvSpPr txBox="1"/>
          <p:nvPr>
            <p:ph type="title"/>
          </p:nvPr>
        </p:nvSpPr>
        <p:spPr>
          <a:xfrm>
            <a:off x="713225" y="445025"/>
            <a:ext cx="2729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27" name="Google Shape;427;p4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28" name="Google Shape;428;p4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31">
    <p:spTree>
      <p:nvGrpSpPr>
        <p:cNvPr id="429" name="Shape 429"/>
        <p:cNvGrpSpPr/>
        <p:nvPr/>
      </p:nvGrpSpPr>
      <p:grpSpPr>
        <a:xfrm>
          <a:off x="0" y="0"/>
          <a:ext cx="0" cy="0"/>
          <a:chOff x="0" y="0"/>
          <a:chExt cx="0" cy="0"/>
        </a:xfrm>
      </p:grpSpPr>
      <p:sp>
        <p:nvSpPr>
          <p:cNvPr id="430" name="Google Shape;430;p48"/>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31" name="Google Shape;431;p48"/>
          <p:cNvSpPr txBox="1"/>
          <p:nvPr>
            <p:ph idx="1" type="subTitle"/>
          </p:nvPr>
        </p:nvSpPr>
        <p:spPr>
          <a:xfrm>
            <a:off x="3509000"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2" name="Google Shape;432;p48"/>
          <p:cNvSpPr txBox="1"/>
          <p:nvPr>
            <p:ph idx="2" type="subTitle"/>
          </p:nvPr>
        </p:nvSpPr>
        <p:spPr>
          <a:xfrm>
            <a:off x="3509025" y="3814950"/>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3" name="Google Shape;433;p48"/>
          <p:cNvSpPr txBox="1"/>
          <p:nvPr>
            <p:ph idx="3" type="subTitle"/>
          </p:nvPr>
        </p:nvSpPr>
        <p:spPr>
          <a:xfrm>
            <a:off x="95302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4" name="Google Shape;434;p48"/>
          <p:cNvSpPr txBox="1"/>
          <p:nvPr>
            <p:ph idx="4" type="subTitle"/>
          </p:nvPr>
        </p:nvSpPr>
        <p:spPr>
          <a:xfrm>
            <a:off x="953125" y="3814951"/>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5" name="Google Shape;435;p48"/>
          <p:cNvSpPr txBox="1"/>
          <p:nvPr>
            <p:ph idx="5" type="subTitle"/>
          </p:nvPr>
        </p:nvSpPr>
        <p:spPr>
          <a:xfrm>
            <a:off x="606487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6" name="Google Shape;436;p48"/>
          <p:cNvSpPr txBox="1"/>
          <p:nvPr>
            <p:ph idx="6" type="subTitle"/>
          </p:nvPr>
        </p:nvSpPr>
        <p:spPr>
          <a:xfrm>
            <a:off x="6064875" y="3814950"/>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437" name="Google Shape;437;p4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38" name="Google Shape;438;p4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39" name="Google Shape;439;p48"/>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40" name="Google Shape;440;p48"/>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441" name="Shape 441"/>
        <p:cNvGrpSpPr/>
        <p:nvPr/>
      </p:nvGrpSpPr>
      <p:grpSpPr>
        <a:xfrm>
          <a:off x="0" y="0"/>
          <a:ext cx="0" cy="0"/>
          <a:chOff x="0" y="0"/>
          <a:chExt cx="0" cy="0"/>
        </a:xfrm>
      </p:grpSpPr>
      <p:sp>
        <p:nvSpPr>
          <p:cNvPr id="442" name="Google Shape;442;p49"/>
          <p:cNvSpPr txBox="1"/>
          <p:nvPr>
            <p:ph type="title"/>
          </p:nvPr>
        </p:nvSpPr>
        <p:spPr>
          <a:xfrm>
            <a:off x="2832900" y="791200"/>
            <a:ext cx="3478200" cy="92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300"/>
              <a:buNone/>
              <a:defRPr sz="7000"/>
            </a:lvl1pPr>
            <a:lvl2pPr lvl="1" rtl="0" algn="ctr">
              <a:spcBef>
                <a:spcPts val="0"/>
              </a:spcBef>
              <a:spcAft>
                <a:spcPts val="0"/>
              </a:spcAft>
              <a:buSzPts val="3000"/>
              <a:buNone/>
              <a:defRPr>
                <a:latin typeface="Open Sans"/>
                <a:ea typeface="Open Sans"/>
                <a:cs typeface="Open Sans"/>
                <a:sym typeface="Open Sans"/>
              </a:defRPr>
            </a:lvl2pPr>
            <a:lvl3pPr lvl="2" rtl="0" algn="ctr">
              <a:spcBef>
                <a:spcPts val="0"/>
              </a:spcBef>
              <a:spcAft>
                <a:spcPts val="0"/>
              </a:spcAft>
              <a:buSzPts val="3000"/>
              <a:buNone/>
              <a:defRPr>
                <a:latin typeface="Open Sans"/>
                <a:ea typeface="Open Sans"/>
                <a:cs typeface="Open Sans"/>
                <a:sym typeface="Open Sans"/>
              </a:defRPr>
            </a:lvl3pPr>
            <a:lvl4pPr lvl="3" rtl="0" algn="ctr">
              <a:spcBef>
                <a:spcPts val="0"/>
              </a:spcBef>
              <a:spcAft>
                <a:spcPts val="0"/>
              </a:spcAft>
              <a:buSzPts val="3000"/>
              <a:buNone/>
              <a:defRPr>
                <a:latin typeface="Open Sans"/>
                <a:ea typeface="Open Sans"/>
                <a:cs typeface="Open Sans"/>
                <a:sym typeface="Open Sans"/>
              </a:defRPr>
            </a:lvl4pPr>
            <a:lvl5pPr lvl="4" rtl="0" algn="ctr">
              <a:spcBef>
                <a:spcPts val="0"/>
              </a:spcBef>
              <a:spcAft>
                <a:spcPts val="0"/>
              </a:spcAft>
              <a:buSzPts val="3000"/>
              <a:buNone/>
              <a:defRPr>
                <a:latin typeface="Open Sans"/>
                <a:ea typeface="Open Sans"/>
                <a:cs typeface="Open Sans"/>
                <a:sym typeface="Open Sans"/>
              </a:defRPr>
            </a:lvl5pPr>
            <a:lvl6pPr lvl="5" rtl="0" algn="ctr">
              <a:spcBef>
                <a:spcPts val="0"/>
              </a:spcBef>
              <a:spcAft>
                <a:spcPts val="0"/>
              </a:spcAft>
              <a:buSzPts val="3000"/>
              <a:buNone/>
              <a:defRPr>
                <a:latin typeface="Open Sans"/>
                <a:ea typeface="Open Sans"/>
                <a:cs typeface="Open Sans"/>
                <a:sym typeface="Open Sans"/>
              </a:defRPr>
            </a:lvl6pPr>
            <a:lvl7pPr lvl="6" rtl="0" algn="ctr">
              <a:spcBef>
                <a:spcPts val="0"/>
              </a:spcBef>
              <a:spcAft>
                <a:spcPts val="0"/>
              </a:spcAft>
              <a:buSzPts val="3000"/>
              <a:buNone/>
              <a:defRPr>
                <a:latin typeface="Open Sans"/>
                <a:ea typeface="Open Sans"/>
                <a:cs typeface="Open Sans"/>
                <a:sym typeface="Open Sans"/>
              </a:defRPr>
            </a:lvl7pPr>
            <a:lvl8pPr lvl="7" rtl="0" algn="ctr">
              <a:spcBef>
                <a:spcPts val="0"/>
              </a:spcBef>
              <a:spcAft>
                <a:spcPts val="0"/>
              </a:spcAft>
              <a:buSzPts val="3000"/>
              <a:buNone/>
              <a:defRPr>
                <a:latin typeface="Open Sans"/>
                <a:ea typeface="Open Sans"/>
                <a:cs typeface="Open Sans"/>
                <a:sym typeface="Open Sans"/>
              </a:defRPr>
            </a:lvl8pPr>
            <a:lvl9pPr lvl="8" rtl="0" algn="ctr">
              <a:spcBef>
                <a:spcPts val="0"/>
              </a:spcBef>
              <a:spcAft>
                <a:spcPts val="0"/>
              </a:spcAft>
              <a:buSzPts val="3000"/>
              <a:buNone/>
              <a:defRPr>
                <a:latin typeface="Open Sans"/>
                <a:ea typeface="Open Sans"/>
                <a:cs typeface="Open Sans"/>
                <a:sym typeface="Open Sans"/>
              </a:defRPr>
            </a:lvl9pPr>
          </a:lstStyle>
          <a:p/>
        </p:txBody>
      </p:sp>
      <p:sp>
        <p:nvSpPr>
          <p:cNvPr id="443" name="Google Shape;443;p49"/>
          <p:cNvSpPr txBox="1"/>
          <p:nvPr>
            <p:ph idx="1" type="subTitle"/>
          </p:nvPr>
        </p:nvSpPr>
        <p:spPr>
          <a:xfrm>
            <a:off x="2983350" y="1749425"/>
            <a:ext cx="3177300" cy="92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44" name="Google Shape;444;p49"/>
          <p:cNvSpPr txBox="1"/>
          <p:nvPr/>
        </p:nvSpPr>
        <p:spPr>
          <a:xfrm>
            <a:off x="2900450" y="3438275"/>
            <a:ext cx="3343200" cy="7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b="1" lang="en" sz="1100">
                <a:solidFill>
                  <a:schemeClr val="dk2"/>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100">
                <a:solidFill>
                  <a:schemeClr val="dk2"/>
                </a:solidFill>
                <a:latin typeface="Montserrat"/>
                <a:ea typeface="Montserrat"/>
                <a:cs typeface="Montserrat"/>
                <a:sym typeface="Montserrat"/>
              </a:rPr>
              <a:t>, including icons by </a:t>
            </a:r>
            <a:r>
              <a:rPr b="1" lang="en" sz="1100">
                <a:solidFill>
                  <a:schemeClr val="dk2"/>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100">
                <a:solidFill>
                  <a:schemeClr val="dk2"/>
                </a:solidFill>
                <a:latin typeface="Montserrat"/>
                <a:ea typeface="Montserrat"/>
                <a:cs typeface="Montserrat"/>
                <a:sym typeface="Montserrat"/>
              </a:rPr>
              <a:t>, infographics &amp; images by </a:t>
            </a:r>
            <a:r>
              <a:rPr b="1" lang="en" sz="1100">
                <a:solidFill>
                  <a:schemeClr val="dk2"/>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100">
              <a:solidFill>
                <a:schemeClr val="dk2"/>
              </a:solidFill>
              <a:latin typeface="Montserrat"/>
              <a:ea typeface="Montserrat"/>
              <a:cs typeface="Montserrat"/>
              <a:sym typeface="Montserrat"/>
            </a:endParaRPr>
          </a:p>
        </p:txBody>
      </p:sp>
      <p:cxnSp>
        <p:nvCxnSpPr>
          <p:cNvPr id="445" name="Google Shape;445;p4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46" name="Google Shape;446;p49"/>
          <p:cNvCxnSpPr/>
          <p:nvPr/>
        </p:nvCxnSpPr>
        <p:spPr>
          <a:xfrm>
            <a:off x="-257975"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47" name="Google Shape;447;p4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48" name="Google Shape;448;p49"/>
          <p:cNvCxnSpPr/>
          <p:nvPr/>
        </p:nvCxnSpPr>
        <p:spPr>
          <a:xfrm>
            <a:off x="6467450"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449"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1" name="Google Shape;451;p5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40" name="Google Shape;40;p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 name="Google Shape;41;p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452"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4" name="Google Shape;454;p5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5" name="Google Shape;455;p51"/>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56" name="Google Shape;456;p51"/>
          <p:cNvCxnSpPr/>
          <p:nvPr/>
        </p:nvCxnSpPr>
        <p:spPr>
          <a:xfrm>
            <a:off x="-147275" y="3943475"/>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_1_1">
    <p:spTree>
      <p:nvGrpSpPr>
        <p:cNvPr id="457"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9" name="Google Shape;459;p5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0" name="Google Shape;460;p52"/>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30">
    <p:spTree>
      <p:nvGrpSpPr>
        <p:cNvPr id="46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3" name="Google Shape;463;p5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4" name="Google Shape;464;p53"/>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5" name="Google Shape;465;p5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6" name="Google Shape;466;p53"/>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7" name="Google Shape;467;p53"/>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sp>
        <p:nvSpPr>
          <p:cNvPr id="43" name="Google Shape;43;p7"/>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9pPr>
          </a:lstStyle>
          <a:p/>
        </p:txBody>
      </p:sp>
      <p:sp>
        <p:nvSpPr>
          <p:cNvPr id="44" name="Google Shape;44;p7"/>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Clr>
                <a:schemeClr val="accent1"/>
              </a:buClr>
              <a:buSzPts val="1400"/>
              <a:buChar char="●"/>
              <a:defRPr sz="1400">
                <a:solidFill>
                  <a:srgbClr val="374957"/>
                </a:solidFill>
              </a:defRPr>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45" name="Google Shape;45;p7"/>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46" name="Google Shape;46;p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7" name="Google Shape;47;p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8" name="Shape 48"/>
        <p:cNvGrpSpPr/>
        <p:nvPr/>
      </p:nvGrpSpPr>
      <p:grpSpPr>
        <a:xfrm>
          <a:off x="0" y="0"/>
          <a:ext cx="0" cy="0"/>
          <a:chOff x="0" y="0"/>
          <a:chExt cx="0" cy="0"/>
        </a:xfrm>
      </p:grpSpPr>
      <p:sp>
        <p:nvSpPr>
          <p:cNvPr id="49" name="Google Shape;49;p8"/>
          <p:cNvSpPr txBox="1"/>
          <p:nvPr>
            <p:ph type="title"/>
          </p:nvPr>
        </p:nvSpPr>
        <p:spPr>
          <a:xfrm>
            <a:off x="1122500" y="1073000"/>
            <a:ext cx="6899100" cy="2856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50" name="Google Shape;50;p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1" name="Google Shape;51;p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2" name="Google Shape;52;p8"/>
          <p:cNvCxnSpPr/>
          <p:nvPr/>
        </p:nvCxnSpPr>
        <p:spPr>
          <a:xfrm flipH="1">
            <a:off x="7093250" y="3935075"/>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53" name="Google Shape;53;p8"/>
          <p:cNvCxnSpPr/>
          <p:nvPr/>
        </p:nvCxnSpPr>
        <p:spPr>
          <a:xfrm flipH="1">
            <a:off x="-420450" y="-121600"/>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 name="Shape 54"/>
        <p:cNvGrpSpPr/>
        <p:nvPr/>
      </p:nvGrpSpPr>
      <p:grpSpPr>
        <a:xfrm>
          <a:off x="0" y="0"/>
          <a:ext cx="0" cy="0"/>
          <a:chOff x="0" y="0"/>
          <a:chExt cx="0" cy="0"/>
        </a:xfrm>
      </p:grpSpPr>
      <p:sp>
        <p:nvSpPr>
          <p:cNvPr id="55" name="Google Shape;55;p9"/>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56" name="Google Shape;56;p9"/>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57" name="Google Shape;57;p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8" name="Google Shape;58;p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9" name="Google Shape;59;p9"/>
          <p:cNvCxnSpPr/>
          <p:nvPr/>
        </p:nvCxnSpPr>
        <p:spPr>
          <a:xfrm flipH="1">
            <a:off x="5925450" y="2797500"/>
            <a:ext cx="3378000" cy="24669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 name="Shape 60"/>
        <p:cNvGrpSpPr/>
        <p:nvPr/>
      </p:nvGrpSpPr>
      <p:grpSpPr>
        <a:xfrm>
          <a:off x="0" y="0"/>
          <a:ext cx="0" cy="0"/>
          <a:chOff x="0" y="0"/>
          <a:chExt cx="0" cy="0"/>
        </a:xfrm>
      </p:grpSpPr>
      <p:sp>
        <p:nvSpPr>
          <p:cNvPr id="61" name="Google Shape;61;p10"/>
          <p:cNvSpPr txBox="1"/>
          <p:nvPr>
            <p:ph idx="1" type="body"/>
          </p:nvPr>
        </p:nvSpPr>
        <p:spPr>
          <a:xfrm>
            <a:off x="713225" y="441927"/>
            <a:ext cx="3557100" cy="9777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800"/>
              <a:buNone/>
              <a:defRPr sz="3000">
                <a:latin typeface="Vidaloka"/>
                <a:ea typeface="Vidaloka"/>
                <a:cs typeface="Vidaloka"/>
                <a:sym typeface="Vidaloka"/>
              </a:defRPr>
            </a:lvl1pPr>
          </a:lstStyle>
          <a:p/>
        </p:txBody>
      </p:sp>
      <p:cxnSp>
        <p:nvCxnSpPr>
          <p:cNvPr id="62" name="Google Shape;62;p1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3" name="Google Shape;63;p1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4" name="Google Shape;64;p10"/>
          <p:cNvCxnSpPr/>
          <p:nvPr/>
        </p:nvCxnSpPr>
        <p:spPr>
          <a:xfrm flipH="1" rot="10800000">
            <a:off x="6144975" y="3103725"/>
            <a:ext cx="3118200" cy="22011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2.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i="1" sz="3000">
                <a:solidFill>
                  <a:schemeClr val="dk1"/>
                </a:solidFill>
              </a:defRPr>
            </a:lvl2pPr>
            <a:lvl3pPr lvl="2">
              <a:spcBef>
                <a:spcPts val="0"/>
              </a:spcBef>
              <a:spcAft>
                <a:spcPts val="0"/>
              </a:spcAft>
              <a:buClr>
                <a:schemeClr val="dk1"/>
              </a:buClr>
              <a:buSzPts val="3000"/>
              <a:buNone/>
              <a:defRPr i="1" sz="3000">
                <a:solidFill>
                  <a:schemeClr val="dk1"/>
                </a:solidFill>
              </a:defRPr>
            </a:lvl3pPr>
            <a:lvl4pPr lvl="3">
              <a:spcBef>
                <a:spcPts val="0"/>
              </a:spcBef>
              <a:spcAft>
                <a:spcPts val="0"/>
              </a:spcAft>
              <a:buClr>
                <a:schemeClr val="dk1"/>
              </a:buClr>
              <a:buSzPts val="3000"/>
              <a:buNone/>
              <a:defRPr i="1" sz="3000">
                <a:solidFill>
                  <a:schemeClr val="dk1"/>
                </a:solidFill>
              </a:defRPr>
            </a:lvl4pPr>
            <a:lvl5pPr lvl="4">
              <a:spcBef>
                <a:spcPts val="0"/>
              </a:spcBef>
              <a:spcAft>
                <a:spcPts val="0"/>
              </a:spcAft>
              <a:buClr>
                <a:schemeClr val="dk1"/>
              </a:buClr>
              <a:buSzPts val="3000"/>
              <a:buNone/>
              <a:defRPr i="1" sz="3000">
                <a:solidFill>
                  <a:schemeClr val="dk1"/>
                </a:solidFill>
              </a:defRPr>
            </a:lvl5pPr>
            <a:lvl6pPr lvl="5">
              <a:spcBef>
                <a:spcPts val="0"/>
              </a:spcBef>
              <a:spcAft>
                <a:spcPts val="0"/>
              </a:spcAft>
              <a:buClr>
                <a:schemeClr val="dk1"/>
              </a:buClr>
              <a:buSzPts val="3000"/>
              <a:buNone/>
              <a:defRPr i="1" sz="3000">
                <a:solidFill>
                  <a:schemeClr val="dk1"/>
                </a:solidFill>
              </a:defRPr>
            </a:lvl6pPr>
            <a:lvl7pPr lvl="6">
              <a:spcBef>
                <a:spcPts val="0"/>
              </a:spcBef>
              <a:spcAft>
                <a:spcPts val="0"/>
              </a:spcAft>
              <a:buClr>
                <a:schemeClr val="dk1"/>
              </a:buClr>
              <a:buSzPts val="3000"/>
              <a:buNone/>
              <a:defRPr i="1" sz="3000">
                <a:solidFill>
                  <a:schemeClr val="dk1"/>
                </a:solidFill>
              </a:defRPr>
            </a:lvl7pPr>
            <a:lvl8pPr lvl="7">
              <a:spcBef>
                <a:spcPts val="0"/>
              </a:spcBef>
              <a:spcAft>
                <a:spcPts val="0"/>
              </a:spcAft>
              <a:buClr>
                <a:schemeClr val="dk1"/>
              </a:buClr>
              <a:buSzPts val="3000"/>
              <a:buNone/>
              <a:defRPr i="1" sz="3000">
                <a:solidFill>
                  <a:schemeClr val="dk1"/>
                </a:solidFill>
              </a:defRPr>
            </a:lvl8pPr>
            <a:lvl9pPr lvl="8">
              <a:spcBef>
                <a:spcPts val="0"/>
              </a:spcBef>
              <a:spcAft>
                <a:spcPts val="0"/>
              </a:spcAft>
              <a:buClr>
                <a:schemeClr val="dk1"/>
              </a:buClr>
              <a:buSzPts val="3000"/>
              <a:buNone/>
              <a:defRPr i="1" sz="3000">
                <a:solidFill>
                  <a:schemeClr val="dk1"/>
                </a:solidFill>
              </a:defRPr>
            </a:lvl9pPr>
          </a:lstStyle>
          <a:p/>
        </p:txBody>
      </p:sp>
      <p:sp>
        <p:nvSpPr>
          <p:cNvPr id="7" name="Google Shape;7;p1"/>
          <p:cNvSpPr txBox="1"/>
          <p:nvPr>
            <p:ph idx="1" type="body"/>
          </p:nvPr>
        </p:nvSpPr>
        <p:spPr>
          <a:xfrm>
            <a:off x="713250" y="1152475"/>
            <a:ext cx="77175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17.png"/><Relationship Id="rId6" Type="http://schemas.openxmlformats.org/officeDocument/2006/relationships/image" Target="../media/image24.png"/><Relationship Id="rId7"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25.png"/><Relationship Id="rId5"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33.png"/><Relationship Id="rId4" Type="http://schemas.openxmlformats.org/officeDocument/2006/relationships/image" Target="../media/image28.png"/><Relationship Id="rId5" Type="http://schemas.openxmlformats.org/officeDocument/2006/relationships/image" Target="../media/image34.png"/><Relationship Id="rId6" Type="http://schemas.openxmlformats.org/officeDocument/2006/relationships/image" Target="../media/image46.png"/><Relationship Id="rId7" Type="http://schemas.openxmlformats.org/officeDocument/2006/relationships/image" Target="../media/image5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35.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31.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53.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41.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56.png"/><Relationship Id="rId4" Type="http://schemas.openxmlformats.org/officeDocument/2006/relationships/image" Target="../media/image49.png"/><Relationship Id="rId5" Type="http://schemas.openxmlformats.org/officeDocument/2006/relationships/image" Target="../media/image42.png"/><Relationship Id="rId6" Type="http://schemas.openxmlformats.org/officeDocument/2006/relationships/image" Target="../media/image45.png"/><Relationship Id="rId7"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65.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58.png"/><Relationship Id="rId4" Type="http://schemas.openxmlformats.org/officeDocument/2006/relationships/image" Target="../media/image54.png"/><Relationship Id="rId5" Type="http://schemas.openxmlformats.org/officeDocument/2006/relationships/image" Target="../media/image72.png"/><Relationship Id="rId6" Type="http://schemas.openxmlformats.org/officeDocument/2006/relationships/image" Target="../media/image6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image" Target="../media/image6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image" Target="../media/image6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61.png"/><Relationship Id="rId4" Type="http://schemas.openxmlformats.org/officeDocument/2006/relationships/image" Target="../media/image67.png"/><Relationship Id="rId9" Type="http://schemas.openxmlformats.org/officeDocument/2006/relationships/image" Target="../media/image64.png"/><Relationship Id="rId5" Type="http://schemas.openxmlformats.org/officeDocument/2006/relationships/image" Target="../media/image59.png"/><Relationship Id="rId6" Type="http://schemas.openxmlformats.org/officeDocument/2006/relationships/image" Target="../media/image57.png"/><Relationship Id="rId7" Type="http://schemas.openxmlformats.org/officeDocument/2006/relationships/image" Target="../media/image63.png"/><Relationship Id="rId8" Type="http://schemas.openxmlformats.org/officeDocument/2006/relationships/image" Target="../media/image71.png"/><Relationship Id="rId11" Type="http://schemas.openxmlformats.org/officeDocument/2006/relationships/image" Target="../media/image70.png"/><Relationship Id="rId10" Type="http://schemas.openxmlformats.org/officeDocument/2006/relationships/image" Target="../media/image66.png"/><Relationship Id="rId12" Type="http://schemas.openxmlformats.org/officeDocument/2006/relationships/image" Target="../media/image7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image" Target="../media/image6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73.png"/><Relationship Id="rId4" Type="http://schemas.openxmlformats.org/officeDocument/2006/relationships/image" Target="../media/image77.png"/><Relationship Id="rId5" Type="http://schemas.openxmlformats.org/officeDocument/2006/relationships/image" Target="../media/image7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88.png"/><Relationship Id="rId4" Type="http://schemas.openxmlformats.org/officeDocument/2006/relationships/image" Target="../media/image8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78.png"/><Relationship Id="rId4" Type="http://schemas.openxmlformats.org/officeDocument/2006/relationships/image" Target="../media/image7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2.png"/><Relationship Id="rId6" Type="http://schemas.openxmlformats.org/officeDocument/2006/relationships/image" Target="../media/image2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8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82.png"/><Relationship Id="rId4" Type="http://schemas.openxmlformats.org/officeDocument/2006/relationships/image" Target="../media/image7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9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81.png"/><Relationship Id="rId4" Type="http://schemas.openxmlformats.org/officeDocument/2006/relationships/image" Target="../media/image8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83.png"/><Relationship Id="rId4" Type="http://schemas.openxmlformats.org/officeDocument/2006/relationships/image" Target="../media/image7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9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84.png"/><Relationship Id="rId4" Type="http://schemas.openxmlformats.org/officeDocument/2006/relationships/image" Target="../media/image8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8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102.png"/><Relationship Id="rId4" Type="http://schemas.openxmlformats.org/officeDocument/2006/relationships/image" Target="../media/image9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100.png"/><Relationship Id="rId4" Type="http://schemas.openxmlformats.org/officeDocument/2006/relationships/image" Target="../media/image10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92.png"/><Relationship Id="rId4" Type="http://schemas.openxmlformats.org/officeDocument/2006/relationships/image" Target="../media/image91.png"/><Relationship Id="rId5" Type="http://schemas.openxmlformats.org/officeDocument/2006/relationships/image" Target="../media/image9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9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105.png"/><Relationship Id="rId4" Type="http://schemas.openxmlformats.org/officeDocument/2006/relationships/image" Target="../media/image9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101.png"/><Relationship Id="rId4" Type="http://schemas.openxmlformats.org/officeDocument/2006/relationships/image" Target="../media/image8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97.png"/><Relationship Id="rId4" Type="http://schemas.openxmlformats.org/officeDocument/2006/relationships/image" Target="../media/image11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106.png"/><Relationship Id="rId4" Type="http://schemas.openxmlformats.org/officeDocument/2006/relationships/image" Target="../media/image98.png"/><Relationship Id="rId5" Type="http://schemas.openxmlformats.org/officeDocument/2006/relationships/image" Target="../media/image103.png"/><Relationship Id="rId6" Type="http://schemas.openxmlformats.org/officeDocument/2006/relationships/image" Target="../media/image1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114.png"/><Relationship Id="rId4" Type="http://schemas.openxmlformats.org/officeDocument/2006/relationships/image" Target="../media/image10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11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108.png"/><Relationship Id="rId4" Type="http://schemas.openxmlformats.org/officeDocument/2006/relationships/image" Target="../media/image109.png"/><Relationship Id="rId5" Type="http://schemas.openxmlformats.org/officeDocument/2006/relationships/image" Target="../media/image113.png"/><Relationship Id="rId6" Type="http://schemas.openxmlformats.org/officeDocument/2006/relationships/image" Target="../media/image11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111.png"/><Relationship Id="rId4" Type="http://schemas.openxmlformats.org/officeDocument/2006/relationships/image" Target="../media/image11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4"/>
          <p:cNvSpPr txBox="1"/>
          <p:nvPr>
            <p:ph idx="1" type="subTitle"/>
          </p:nvPr>
        </p:nvSpPr>
        <p:spPr>
          <a:xfrm>
            <a:off x="994700" y="3721450"/>
            <a:ext cx="7064100" cy="44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Zowie, Parik, ZhangXiang, Siddarth</a:t>
            </a:r>
            <a:endParaRPr/>
          </a:p>
        </p:txBody>
      </p:sp>
      <p:pic>
        <p:nvPicPr>
          <p:cNvPr id="473" name="Google Shape;473;p54"/>
          <p:cNvPicPr preferRelativeResize="0"/>
          <p:nvPr/>
        </p:nvPicPr>
        <p:blipFill>
          <a:blip r:embed="rId3">
            <a:alphaModFix/>
          </a:blip>
          <a:stretch>
            <a:fillRect/>
          </a:stretch>
        </p:blipFill>
        <p:spPr>
          <a:xfrm>
            <a:off x="2069000" y="1331450"/>
            <a:ext cx="5314176" cy="19694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472"/>
                                        </p:tgtEl>
                                        <p:attrNameLst>
                                          <p:attrName>style.visibility</p:attrName>
                                        </p:attrNameLst>
                                      </p:cBhvr>
                                      <p:to>
                                        <p:strVal val="visible"/>
                                      </p:to>
                                    </p:set>
                                    <p:anim calcmode="lin" valueType="num">
                                      <p:cBhvr additive="base">
                                        <p:cTn dur="1000"/>
                                        <p:tgtEl>
                                          <p:spTgt spid="47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6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selection</a:t>
            </a:r>
            <a:endParaRPr/>
          </a:p>
        </p:txBody>
      </p:sp>
      <p:sp>
        <p:nvSpPr>
          <p:cNvPr id="549" name="Google Shape;549;p63"/>
          <p:cNvSpPr txBox="1"/>
          <p:nvPr/>
        </p:nvSpPr>
        <p:spPr>
          <a:xfrm>
            <a:off x="468850" y="1101650"/>
            <a:ext cx="5322600" cy="3304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Through RFECV, the optimal number of features is 5</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Thus, by looking at the feature importances from the model, I used the top 5 features to perform modeling again.</a:t>
            </a:r>
            <a:endParaRPr>
              <a:latin typeface="Montserrat"/>
              <a:ea typeface="Montserrat"/>
              <a:cs typeface="Montserrat"/>
              <a:sym typeface="Montserrat"/>
            </a:endParaRPr>
          </a:p>
        </p:txBody>
      </p:sp>
      <p:pic>
        <p:nvPicPr>
          <p:cNvPr id="550" name="Google Shape;550;p63"/>
          <p:cNvPicPr preferRelativeResize="0"/>
          <p:nvPr/>
        </p:nvPicPr>
        <p:blipFill>
          <a:blip r:embed="rId3">
            <a:alphaModFix/>
          </a:blip>
          <a:stretch>
            <a:fillRect/>
          </a:stretch>
        </p:blipFill>
        <p:spPr>
          <a:xfrm>
            <a:off x="830551" y="2111000"/>
            <a:ext cx="3548150" cy="2677200"/>
          </a:xfrm>
          <a:prstGeom prst="rect">
            <a:avLst/>
          </a:prstGeom>
          <a:noFill/>
          <a:ln>
            <a:noFill/>
          </a:ln>
        </p:spPr>
      </p:pic>
      <p:pic>
        <p:nvPicPr>
          <p:cNvPr id="551" name="Google Shape;551;p63"/>
          <p:cNvPicPr preferRelativeResize="0"/>
          <p:nvPr/>
        </p:nvPicPr>
        <p:blipFill>
          <a:blip r:embed="rId4">
            <a:alphaModFix/>
          </a:blip>
          <a:stretch>
            <a:fillRect/>
          </a:stretch>
        </p:blipFill>
        <p:spPr>
          <a:xfrm>
            <a:off x="5880275" y="835853"/>
            <a:ext cx="3026275" cy="395234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6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selection</a:t>
            </a:r>
            <a:endParaRPr/>
          </a:p>
        </p:txBody>
      </p:sp>
      <p:pic>
        <p:nvPicPr>
          <p:cNvPr id="557" name="Google Shape;557;p64"/>
          <p:cNvPicPr preferRelativeResize="0"/>
          <p:nvPr/>
        </p:nvPicPr>
        <p:blipFill>
          <a:blip r:embed="rId3">
            <a:alphaModFix/>
          </a:blip>
          <a:stretch>
            <a:fillRect/>
          </a:stretch>
        </p:blipFill>
        <p:spPr>
          <a:xfrm>
            <a:off x="1709600" y="1643650"/>
            <a:ext cx="4699700" cy="3070000"/>
          </a:xfrm>
          <a:prstGeom prst="rect">
            <a:avLst/>
          </a:prstGeom>
          <a:noFill/>
          <a:ln>
            <a:noFill/>
          </a:ln>
        </p:spPr>
      </p:pic>
      <p:sp>
        <p:nvSpPr>
          <p:cNvPr id="558" name="Google Shape;558;p64"/>
          <p:cNvSpPr txBox="1"/>
          <p:nvPr/>
        </p:nvSpPr>
        <p:spPr>
          <a:xfrm>
            <a:off x="153550" y="1038575"/>
            <a:ext cx="8463000" cy="996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Montserrat"/>
              <a:buChar char="-"/>
            </a:pPr>
            <a:r>
              <a:rPr b="1" lang="en">
                <a:latin typeface="Montserrat"/>
                <a:ea typeface="Montserrat"/>
                <a:cs typeface="Montserrat"/>
                <a:sym typeface="Montserrat"/>
              </a:rPr>
              <a:t>MAE </a:t>
            </a:r>
            <a:r>
              <a:rPr b="1" lang="en">
                <a:latin typeface="Montserrat"/>
                <a:ea typeface="Montserrat"/>
                <a:cs typeface="Montserrat"/>
                <a:sym typeface="Montserrat"/>
              </a:rPr>
              <a:t>decreased</a:t>
            </a:r>
            <a:r>
              <a:rPr lang="en">
                <a:latin typeface="Montserrat"/>
                <a:ea typeface="Montserrat"/>
                <a:cs typeface="Montserrat"/>
                <a:sym typeface="Montserrat"/>
              </a:rPr>
              <a:t> when kfold cross validation is performed on the new model using the top 5 features.</a:t>
            </a:r>
            <a:endParaRPr>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6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selection</a:t>
            </a:r>
            <a:endParaRPr/>
          </a:p>
        </p:txBody>
      </p:sp>
      <p:pic>
        <p:nvPicPr>
          <p:cNvPr id="564" name="Google Shape;564;p65"/>
          <p:cNvPicPr preferRelativeResize="0"/>
          <p:nvPr/>
        </p:nvPicPr>
        <p:blipFill>
          <a:blip r:embed="rId3">
            <a:alphaModFix/>
          </a:blip>
          <a:stretch>
            <a:fillRect/>
          </a:stretch>
        </p:blipFill>
        <p:spPr>
          <a:xfrm>
            <a:off x="4546073" y="822513"/>
            <a:ext cx="4352125" cy="3498475"/>
          </a:xfrm>
          <a:prstGeom prst="rect">
            <a:avLst/>
          </a:prstGeom>
          <a:noFill/>
          <a:ln>
            <a:noFill/>
          </a:ln>
        </p:spPr>
      </p:pic>
      <p:sp>
        <p:nvSpPr>
          <p:cNvPr id="565" name="Google Shape;565;p65"/>
          <p:cNvSpPr txBox="1"/>
          <p:nvPr/>
        </p:nvSpPr>
        <p:spPr>
          <a:xfrm>
            <a:off x="153550" y="1038575"/>
            <a:ext cx="4137000" cy="3052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In a normal prediction, </a:t>
            </a:r>
            <a:r>
              <a:rPr b="1" lang="en">
                <a:latin typeface="Montserrat"/>
                <a:ea typeface="Montserrat"/>
                <a:cs typeface="Montserrat"/>
                <a:sym typeface="Montserrat"/>
              </a:rPr>
              <a:t>MAE and RMSE increased very slightly</a:t>
            </a:r>
            <a:r>
              <a:rPr lang="en">
                <a:latin typeface="Montserrat"/>
                <a:ea typeface="Montserrat"/>
                <a:cs typeface="Montserrat"/>
                <a:sym typeface="Montserrat"/>
              </a:rPr>
              <a:t>, meaning that there is more error between actual and predicted values after feature selection.</a:t>
            </a:r>
            <a:endParaRPr>
              <a:latin typeface="Montserrat"/>
              <a:ea typeface="Montserrat"/>
              <a:cs typeface="Montserrat"/>
              <a:sym typeface="Montserrat"/>
            </a:endParaRPr>
          </a:p>
          <a:p>
            <a:pPr indent="0" lvl="0" marL="457200" rtl="0" algn="l">
              <a:spcBef>
                <a:spcPts val="0"/>
              </a:spcBef>
              <a:spcAft>
                <a:spcPts val="0"/>
              </a:spcAft>
              <a:buNone/>
            </a:pPr>
            <a:r>
              <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However, </a:t>
            </a:r>
            <a:r>
              <a:rPr b="1" lang="en">
                <a:latin typeface="Montserrat"/>
                <a:ea typeface="Montserrat"/>
                <a:cs typeface="Montserrat"/>
                <a:sym typeface="Montserrat"/>
              </a:rPr>
              <a:t>R^2 score increased significantly,</a:t>
            </a:r>
            <a:r>
              <a:rPr lang="en">
                <a:latin typeface="Montserrat"/>
                <a:ea typeface="Montserrat"/>
                <a:cs typeface="Montserrat"/>
                <a:sym typeface="Montserrat"/>
              </a:rPr>
              <a:t> from negative to a positive value. This indicates that the model fits the data better after feature selection. (line of best fit)</a:t>
            </a:r>
            <a:endParaRPr>
              <a:latin typeface="Montserrat"/>
              <a:ea typeface="Montserrat"/>
              <a:cs typeface="Montserrat"/>
              <a:sym typeface="Montserrat"/>
            </a:endParaRPr>
          </a:p>
          <a:p>
            <a:pPr indent="0" lvl="0" marL="45720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6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Hyperparameter tuning</a:t>
            </a:r>
            <a:endParaRPr/>
          </a:p>
        </p:txBody>
      </p:sp>
      <p:sp>
        <p:nvSpPr>
          <p:cNvPr id="571" name="Google Shape;571;p66"/>
          <p:cNvSpPr txBox="1"/>
          <p:nvPr/>
        </p:nvSpPr>
        <p:spPr>
          <a:xfrm>
            <a:off x="292275" y="1126875"/>
            <a:ext cx="8248500" cy="908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Looped through a range of 5 to 14 for number of parameters.</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Too many estimators will be too resource consuming for a simple task like this use case. Hence, i chose 14 as a limit, to prevent overfitting as well.</a:t>
            </a:r>
            <a:endParaRPr>
              <a:latin typeface="Montserrat"/>
              <a:ea typeface="Montserrat"/>
              <a:cs typeface="Montserrat"/>
              <a:sym typeface="Montserrat"/>
            </a:endParaRPr>
          </a:p>
        </p:txBody>
      </p:sp>
      <p:pic>
        <p:nvPicPr>
          <p:cNvPr id="572" name="Google Shape;572;p66"/>
          <p:cNvPicPr preferRelativeResize="0"/>
          <p:nvPr/>
        </p:nvPicPr>
        <p:blipFill rotWithShape="1">
          <a:blip r:embed="rId3">
            <a:alphaModFix/>
          </a:blip>
          <a:srcRect b="0" l="0" r="0" t="67433"/>
          <a:stretch/>
        </p:blipFill>
        <p:spPr>
          <a:xfrm>
            <a:off x="160025" y="2081750"/>
            <a:ext cx="5181975" cy="1770051"/>
          </a:xfrm>
          <a:prstGeom prst="rect">
            <a:avLst/>
          </a:prstGeom>
          <a:noFill/>
          <a:ln>
            <a:noFill/>
          </a:ln>
        </p:spPr>
      </p:pic>
      <p:pic>
        <p:nvPicPr>
          <p:cNvPr id="573" name="Google Shape;573;p66"/>
          <p:cNvPicPr preferRelativeResize="0"/>
          <p:nvPr/>
        </p:nvPicPr>
        <p:blipFill rotWithShape="1">
          <a:blip r:embed="rId4">
            <a:alphaModFix/>
          </a:blip>
          <a:srcRect b="64927" l="0" r="0" t="15546"/>
          <a:stretch/>
        </p:blipFill>
        <p:spPr>
          <a:xfrm>
            <a:off x="5445725" y="2081753"/>
            <a:ext cx="3541049" cy="631375"/>
          </a:xfrm>
          <a:prstGeom prst="rect">
            <a:avLst/>
          </a:prstGeom>
          <a:noFill/>
          <a:ln>
            <a:noFill/>
          </a:ln>
        </p:spPr>
      </p:pic>
      <p:pic>
        <p:nvPicPr>
          <p:cNvPr id="574" name="Google Shape;574;p66"/>
          <p:cNvPicPr preferRelativeResize="0"/>
          <p:nvPr/>
        </p:nvPicPr>
        <p:blipFill rotWithShape="1">
          <a:blip r:embed="rId4">
            <a:alphaModFix/>
          </a:blip>
          <a:srcRect b="0" l="0" r="0" t="83698"/>
          <a:stretch/>
        </p:blipFill>
        <p:spPr>
          <a:xfrm>
            <a:off x="5460463" y="2912723"/>
            <a:ext cx="3511574" cy="522751"/>
          </a:xfrm>
          <a:prstGeom prst="rect">
            <a:avLst/>
          </a:prstGeom>
          <a:noFill/>
          <a:ln>
            <a:noFill/>
          </a:ln>
        </p:spPr>
      </p:pic>
      <p:sp>
        <p:nvSpPr>
          <p:cNvPr id="575" name="Google Shape;575;p66"/>
          <p:cNvSpPr txBox="1"/>
          <p:nvPr/>
        </p:nvSpPr>
        <p:spPr>
          <a:xfrm>
            <a:off x="292275" y="3777150"/>
            <a:ext cx="6407100" cy="576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Initial no. of estimators = 10,  the model with 14 base estimators performed best, where the metrics improved slightly.</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This is also due to the increased number of base estimators.</a:t>
            </a:r>
            <a:endParaRPr>
              <a:latin typeface="Montserrat"/>
              <a:ea typeface="Montserrat"/>
              <a:cs typeface="Montserrat"/>
              <a:sym typeface="Montserrat"/>
            </a:endParaRPr>
          </a:p>
        </p:txBody>
      </p:sp>
      <p:pic>
        <p:nvPicPr>
          <p:cNvPr id="576" name="Google Shape;576;p66"/>
          <p:cNvPicPr preferRelativeResize="0"/>
          <p:nvPr/>
        </p:nvPicPr>
        <p:blipFill rotWithShape="1">
          <a:blip r:embed="rId5">
            <a:alphaModFix/>
          </a:blip>
          <a:srcRect b="0" l="0" r="0" t="52070"/>
          <a:stretch/>
        </p:blipFill>
        <p:spPr>
          <a:xfrm>
            <a:off x="5460475" y="2337626"/>
            <a:ext cx="1864470" cy="375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67"/>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a:t>
            </a:r>
            <a:r>
              <a:rPr lang="en"/>
              <a:t>interpretation</a:t>
            </a:r>
            <a:endParaRPr/>
          </a:p>
        </p:txBody>
      </p:sp>
      <p:sp>
        <p:nvSpPr>
          <p:cNvPr id="582" name="Google Shape;582;p67"/>
          <p:cNvSpPr txBox="1"/>
          <p:nvPr/>
        </p:nvSpPr>
        <p:spPr>
          <a:xfrm>
            <a:off x="267050" y="1177300"/>
            <a:ext cx="3162900" cy="2079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Using SHAP values, I can see which features greatly affect the local predictions</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en"/>
              <a:t>Competitor analysis</a:t>
            </a:r>
            <a:endParaRPr/>
          </a:p>
          <a:p>
            <a:pPr indent="-317500" lvl="0" marL="457200" rtl="0" algn="l">
              <a:spcBef>
                <a:spcPts val="0"/>
              </a:spcBef>
              <a:spcAft>
                <a:spcPts val="0"/>
              </a:spcAft>
              <a:buSzPts val="1400"/>
              <a:buChar char="-"/>
            </a:pPr>
            <a:r>
              <a:rPr lang="en"/>
              <a:t>Another 3 models were created for each airlines’ individual data, to see the important factors for each airline.</a:t>
            </a:r>
            <a:endParaRPr/>
          </a:p>
        </p:txBody>
      </p:sp>
      <p:pic>
        <p:nvPicPr>
          <p:cNvPr id="583" name="Google Shape;583;p67"/>
          <p:cNvPicPr preferRelativeResize="0"/>
          <p:nvPr/>
        </p:nvPicPr>
        <p:blipFill>
          <a:blip r:embed="rId3">
            <a:alphaModFix/>
          </a:blip>
          <a:stretch>
            <a:fillRect/>
          </a:stretch>
        </p:blipFill>
        <p:spPr>
          <a:xfrm>
            <a:off x="3429950" y="1211825"/>
            <a:ext cx="2827000" cy="2743500"/>
          </a:xfrm>
          <a:prstGeom prst="rect">
            <a:avLst/>
          </a:prstGeom>
          <a:noFill/>
          <a:ln>
            <a:noFill/>
          </a:ln>
        </p:spPr>
      </p:pic>
      <p:pic>
        <p:nvPicPr>
          <p:cNvPr id="584" name="Google Shape;584;p67"/>
          <p:cNvPicPr preferRelativeResize="0"/>
          <p:nvPr/>
        </p:nvPicPr>
        <p:blipFill>
          <a:blip r:embed="rId4">
            <a:alphaModFix/>
          </a:blip>
          <a:stretch>
            <a:fillRect/>
          </a:stretch>
        </p:blipFill>
        <p:spPr>
          <a:xfrm>
            <a:off x="6458675" y="1211825"/>
            <a:ext cx="2827000" cy="2720846"/>
          </a:xfrm>
          <a:prstGeom prst="rect">
            <a:avLst/>
          </a:prstGeom>
          <a:noFill/>
          <a:ln>
            <a:noFill/>
          </a:ln>
        </p:spPr>
      </p:pic>
      <p:sp>
        <p:nvSpPr>
          <p:cNvPr id="585" name="Google Shape;585;p67"/>
          <p:cNvSpPr txBox="1"/>
          <p:nvPr/>
        </p:nvSpPr>
        <p:spPr>
          <a:xfrm>
            <a:off x="6458675" y="1135625"/>
            <a:ext cx="1604400" cy="2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Delta airlines</a:t>
            </a:r>
            <a:endParaRPr/>
          </a:p>
        </p:txBody>
      </p:sp>
      <p:sp>
        <p:nvSpPr>
          <p:cNvPr id="586" name="Google Shape;586;p67"/>
          <p:cNvSpPr txBox="1"/>
          <p:nvPr/>
        </p:nvSpPr>
        <p:spPr>
          <a:xfrm>
            <a:off x="6458675" y="2459750"/>
            <a:ext cx="1604400" cy="2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United airlines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68"/>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Insights</a:t>
            </a:r>
            <a:endParaRPr/>
          </a:p>
        </p:txBody>
      </p:sp>
      <p:sp>
        <p:nvSpPr>
          <p:cNvPr id="592" name="Google Shape;592;p68"/>
          <p:cNvSpPr txBox="1"/>
          <p:nvPr/>
        </p:nvSpPr>
        <p:spPr>
          <a:xfrm>
            <a:off x="771225" y="1523675"/>
            <a:ext cx="7485300" cy="2043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miles flown and origin state are the most important features for all models</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year has a higher impact on ticket prices for American Airlines</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destination state has a higher impact for </a:t>
            </a:r>
            <a:r>
              <a:rPr lang="en">
                <a:solidFill>
                  <a:schemeClr val="dk1"/>
                </a:solidFill>
                <a:latin typeface="Montserrat"/>
                <a:ea typeface="Montserrat"/>
                <a:cs typeface="Montserrat"/>
                <a:sym typeface="Montserrat"/>
              </a:rPr>
              <a:t>Delta and United Airlines</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This indicates that the research hypothesis should be </a:t>
            </a:r>
            <a:r>
              <a:rPr b="1" lang="en">
                <a:latin typeface="Montserrat"/>
                <a:ea typeface="Montserrat"/>
                <a:cs typeface="Montserrat"/>
                <a:sym typeface="Montserrat"/>
              </a:rPr>
              <a:t>rejected</a:t>
            </a:r>
            <a:r>
              <a:rPr lang="en">
                <a:latin typeface="Montserrat"/>
                <a:ea typeface="Montserrat"/>
                <a:cs typeface="Montserrat"/>
                <a:sym typeface="Montserrat"/>
              </a:rPr>
              <a:t>, as the time of flight does not affect ticket price to a large extent. Instead, miles flown and origin state has a more significant effect.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69"/>
          <p:cNvSpPr txBox="1"/>
          <p:nvPr>
            <p:ph type="title"/>
          </p:nvPr>
        </p:nvSpPr>
        <p:spPr>
          <a:xfrm>
            <a:off x="2714550" y="2366272"/>
            <a:ext cx="3714900" cy="81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Zhang Xiang</a:t>
            </a:r>
            <a:endParaRPr/>
          </a:p>
        </p:txBody>
      </p:sp>
      <p:sp>
        <p:nvSpPr>
          <p:cNvPr id="598" name="Google Shape;598;p69"/>
          <p:cNvSpPr txBox="1"/>
          <p:nvPr>
            <p:ph idx="2" type="title"/>
          </p:nvPr>
        </p:nvSpPr>
        <p:spPr>
          <a:xfrm>
            <a:off x="3746550" y="1339163"/>
            <a:ext cx="1650900" cy="97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599" name="Google Shape;599;p69"/>
          <p:cNvSpPr txBox="1"/>
          <p:nvPr>
            <p:ph idx="1" type="subTitle"/>
          </p:nvPr>
        </p:nvSpPr>
        <p:spPr>
          <a:xfrm>
            <a:off x="2291400" y="3229075"/>
            <a:ext cx="4561200" cy="39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chemeClr val="dk1"/>
                </a:solidFill>
              </a:rPr>
              <a:t>“The quality of a flight experience can affect passengers choice of flight”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70"/>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605" name="Google Shape;605;p70"/>
          <p:cNvSpPr txBox="1"/>
          <p:nvPr/>
        </p:nvSpPr>
        <p:spPr>
          <a:xfrm>
            <a:off x="699850" y="1169700"/>
            <a:ext cx="7634400" cy="32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Goal: Improve Airline flight service by finding out what customer care and what Airline is lacking.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Build</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b="1" lang="en">
                <a:latin typeface="Montserrat"/>
                <a:ea typeface="Montserrat"/>
                <a:cs typeface="Montserrat"/>
                <a:sym typeface="Montserrat"/>
              </a:rPr>
              <a:t>Sentiment Classification (Numeric Rating/Text)</a:t>
            </a:r>
            <a:r>
              <a:rPr lang="en">
                <a:latin typeface="Montserrat"/>
                <a:ea typeface="Montserrat"/>
                <a:cs typeface="Montserrat"/>
                <a:sym typeface="Montserrat"/>
              </a:rPr>
              <a:t>: Understanding customer satisfaction or dissatisfaction from reviews and comments. </a:t>
            </a:r>
            <a:r>
              <a:rPr lang="en">
                <a:solidFill>
                  <a:schemeClr val="dk1"/>
                </a:solidFill>
                <a:latin typeface="Montserrat"/>
                <a:ea typeface="Montserrat"/>
                <a:cs typeface="Montserrat"/>
                <a:sym typeface="Montserrat"/>
              </a:rPr>
              <a:t>(Positive/Negative)</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b="1" lang="en">
                <a:latin typeface="Montserrat"/>
                <a:ea typeface="Montserrat"/>
                <a:cs typeface="Montserrat"/>
                <a:sym typeface="Montserrat"/>
              </a:rPr>
              <a:t>Topic Modelling</a:t>
            </a:r>
            <a:r>
              <a:rPr lang="en">
                <a:latin typeface="Montserrat"/>
                <a:ea typeface="Montserrat"/>
                <a:cs typeface="Montserrat"/>
                <a:sym typeface="Montserrat"/>
              </a:rPr>
              <a:t>: Gain a deeper understanding of what customer are interested of through text, categorizing/clustering topics into different groups.</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b="1" lang="en">
                <a:latin typeface="Montserrat"/>
                <a:ea typeface="Montserrat"/>
                <a:cs typeface="Montserrat"/>
                <a:sym typeface="Montserrat"/>
              </a:rPr>
              <a:t>Aspect Based Sentiment Classification (With Transformer)</a:t>
            </a:r>
            <a:r>
              <a:rPr lang="en">
                <a:latin typeface="Montserrat"/>
                <a:ea typeface="Montserrat"/>
                <a:cs typeface="Montserrat"/>
                <a:sym typeface="Montserrat"/>
              </a:rPr>
              <a:t>:   Identifying sentiments associated with specific aspects or features experienced on the flight. (Positive/Neutral/Negative)</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Target Column</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Sentiment </a:t>
            </a:r>
            <a:endParaRPr>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9" name="Shape 609"/>
        <p:cNvGrpSpPr/>
        <p:nvPr/>
      </p:nvGrpSpPr>
      <p:grpSpPr>
        <a:xfrm>
          <a:off x="0" y="0"/>
          <a:ext cx="0" cy="0"/>
          <a:chOff x="0" y="0"/>
          <a:chExt cx="0" cy="0"/>
        </a:xfrm>
      </p:grpSpPr>
      <p:sp>
        <p:nvSpPr>
          <p:cNvPr id="610" name="Google Shape;610;p71"/>
          <p:cNvSpPr txBox="1"/>
          <p:nvPr>
            <p:ph type="title"/>
          </p:nvPr>
        </p:nvSpPr>
        <p:spPr>
          <a:xfrm>
            <a:off x="1877475" y="445025"/>
            <a:ext cx="642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Data Preparation / Cleaning </a:t>
            </a:r>
            <a:endParaRPr/>
          </a:p>
        </p:txBody>
      </p:sp>
      <p:sp>
        <p:nvSpPr>
          <p:cNvPr id="611" name="Google Shape;611;p71"/>
          <p:cNvSpPr txBox="1"/>
          <p:nvPr>
            <p:ph idx="3" type="subTitle"/>
          </p:nvPr>
        </p:nvSpPr>
        <p:spPr>
          <a:xfrm>
            <a:off x="786983" y="1334715"/>
            <a:ext cx="2486100" cy="4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 Cleaning</a:t>
            </a:r>
            <a:endParaRPr/>
          </a:p>
        </p:txBody>
      </p:sp>
      <p:sp>
        <p:nvSpPr>
          <p:cNvPr id="612" name="Google Shape;612;p71"/>
          <p:cNvSpPr txBox="1"/>
          <p:nvPr>
            <p:ph idx="4" type="subTitle"/>
          </p:nvPr>
        </p:nvSpPr>
        <p:spPr>
          <a:xfrm>
            <a:off x="719100" y="1806425"/>
            <a:ext cx="6177300" cy="1382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Remove Outlier (Year Columns: Found 2500+)</a:t>
            </a:r>
            <a:endParaRPr/>
          </a:p>
          <a:p>
            <a:pPr indent="-317500" lvl="0" marL="457200" rtl="0" algn="l">
              <a:spcBef>
                <a:spcPts val="0"/>
              </a:spcBef>
              <a:spcAft>
                <a:spcPts val="0"/>
              </a:spcAft>
              <a:buSzPts val="1400"/>
              <a:buChar char="-"/>
            </a:pPr>
            <a:r>
              <a:rPr lang="en"/>
              <a:t>Remove Duplicates (From Web-Scraping)</a:t>
            </a:r>
            <a:endParaRPr/>
          </a:p>
          <a:p>
            <a:pPr indent="-317500" lvl="0" marL="457200" rtl="0" algn="l">
              <a:spcBef>
                <a:spcPts val="0"/>
              </a:spcBef>
              <a:spcAft>
                <a:spcPts val="0"/>
              </a:spcAft>
              <a:buSzPts val="1400"/>
              <a:buChar char="-"/>
            </a:pPr>
            <a:r>
              <a:rPr lang="en"/>
              <a:t>Remove Null/Missing Value (Drop rows with null)</a:t>
            </a:r>
            <a:endParaRPr/>
          </a:p>
          <a:p>
            <a:pPr indent="-317500" lvl="0" marL="457200" rtl="0" algn="l">
              <a:spcBef>
                <a:spcPts val="0"/>
              </a:spcBef>
              <a:spcAft>
                <a:spcPts val="0"/>
              </a:spcAft>
              <a:buSzPts val="1400"/>
              <a:buChar char="-"/>
            </a:pPr>
            <a:r>
              <a:rPr lang="en"/>
              <a:t>Remove Rows with Non-English Text ()</a:t>
            </a:r>
            <a:endParaRPr/>
          </a:p>
          <a:p>
            <a:pPr indent="-317500" lvl="0" marL="457200" rtl="0" algn="l">
              <a:spcBef>
                <a:spcPts val="0"/>
              </a:spcBef>
              <a:spcAft>
                <a:spcPts val="0"/>
              </a:spcAft>
              <a:buSzPts val="1400"/>
              <a:buChar char="-"/>
            </a:pPr>
            <a:r>
              <a:rPr lang="en"/>
              <a:t>Encode Sentiment </a:t>
            </a:r>
            <a:endParaRPr/>
          </a:p>
          <a:p>
            <a:pPr indent="-317500" lvl="0" marL="457200" rtl="0" algn="l">
              <a:spcBef>
                <a:spcPts val="0"/>
              </a:spcBef>
              <a:spcAft>
                <a:spcPts val="0"/>
              </a:spcAft>
              <a:buSzPts val="1400"/>
              <a:buChar char="-"/>
            </a:pPr>
            <a:r>
              <a:rPr lang="en"/>
              <a:t>Data Balancing (Random Undersampling)</a:t>
            </a:r>
            <a:endParaRPr/>
          </a:p>
        </p:txBody>
      </p:sp>
      <p:pic>
        <p:nvPicPr>
          <p:cNvPr id="613" name="Google Shape;613;p71"/>
          <p:cNvPicPr preferRelativeResize="0"/>
          <p:nvPr/>
        </p:nvPicPr>
        <p:blipFill>
          <a:blip r:embed="rId3">
            <a:alphaModFix/>
          </a:blip>
          <a:stretch>
            <a:fillRect/>
          </a:stretch>
        </p:blipFill>
        <p:spPr>
          <a:xfrm>
            <a:off x="6177475" y="1636325"/>
            <a:ext cx="2436950" cy="341025"/>
          </a:xfrm>
          <a:prstGeom prst="rect">
            <a:avLst/>
          </a:prstGeom>
          <a:noFill/>
          <a:ln>
            <a:noFill/>
          </a:ln>
        </p:spPr>
      </p:pic>
      <p:pic>
        <p:nvPicPr>
          <p:cNvPr id="614" name="Google Shape;614;p71"/>
          <p:cNvPicPr preferRelativeResize="0"/>
          <p:nvPr/>
        </p:nvPicPr>
        <p:blipFill>
          <a:blip r:embed="rId4">
            <a:alphaModFix/>
          </a:blip>
          <a:stretch>
            <a:fillRect/>
          </a:stretch>
        </p:blipFill>
        <p:spPr>
          <a:xfrm>
            <a:off x="6177475" y="2331750"/>
            <a:ext cx="1441975" cy="636350"/>
          </a:xfrm>
          <a:prstGeom prst="rect">
            <a:avLst/>
          </a:prstGeom>
          <a:noFill/>
          <a:ln>
            <a:noFill/>
          </a:ln>
        </p:spPr>
      </p:pic>
      <p:sp>
        <p:nvSpPr>
          <p:cNvPr id="615" name="Google Shape;615;p71"/>
          <p:cNvSpPr txBox="1"/>
          <p:nvPr/>
        </p:nvSpPr>
        <p:spPr>
          <a:xfrm>
            <a:off x="6152900" y="2047950"/>
            <a:ext cx="2486100" cy="3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Montserrat"/>
                <a:ea typeface="Montserrat"/>
                <a:cs typeface="Montserrat"/>
                <a:sym typeface="Montserrat"/>
              </a:rPr>
              <a:t>Sentiment Encoded</a:t>
            </a:r>
            <a:endParaRPr sz="1000">
              <a:latin typeface="Montserrat"/>
              <a:ea typeface="Montserrat"/>
              <a:cs typeface="Montserrat"/>
              <a:sym typeface="Montserrat"/>
            </a:endParaRPr>
          </a:p>
        </p:txBody>
      </p:sp>
      <p:sp>
        <p:nvSpPr>
          <p:cNvPr id="616" name="Google Shape;616;p71"/>
          <p:cNvSpPr txBox="1"/>
          <p:nvPr/>
        </p:nvSpPr>
        <p:spPr>
          <a:xfrm>
            <a:off x="6152900" y="1362288"/>
            <a:ext cx="2486100" cy="3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Montserrat"/>
                <a:ea typeface="Montserrat"/>
                <a:cs typeface="Montserrat"/>
                <a:sym typeface="Montserrat"/>
              </a:rPr>
              <a:t>Drop Null</a:t>
            </a:r>
            <a:endParaRPr sz="1000">
              <a:latin typeface="Montserrat"/>
              <a:ea typeface="Montserrat"/>
              <a:cs typeface="Montserrat"/>
              <a:sym typeface="Montserrat"/>
            </a:endParaRPr>
          </a:p>
        </p:txBody>
      </p:sp>
      <p:pic>
        <p:nvPicPr>
          <p:cNvPr id="617" name="Google Shape;617;p71"/>
          <p:cNvPicPr preferRelativeResize="0"/>
          <p:nvPr/>
        </p:nvPicPr>
        <p:blipFill>
          <a:blip r:embed="rId5">
            <a:alphaModFix/>
          </a:blip>
          <a:stretch>
            <a:fillRect/>
          </a:stretch>
        </p:blipFill>
        <p:spPr>
          <a:xfrm>
            <a:off x="6177475" y="2968100"/>
            <a:ext cx="1315313" cy="1552800"/>
          </a:xfrm>
          <a:prstGeom prst="rect">
            <a:avLst/>
          </a:prstGeom>
          <a:noFill/>
          <a:ln>
            <a:noFill/>
          </a:ln>
        </p:spPr>
      </p:pic>
      <p:pic>
        <p:nvPicPr>
          <p:cNvPr id="618" name="Google Shape;618;p71"/>
          <p:cNvPicPr preferRelativeResize="0"/>
          <p:nvPr/>
        </p:nvPicPr>
        <p:blipFill>
          <a:blip r:embed="rId6">
            <a:alphaModFix/>
          </a:blip>
          <a:stretch>
            <a:fillRect/>
          </a:stretch>
        </p:blipFill>
        <p:spPr>
          <a:xfrm>
            <a:off x="7492800" y="2968100"/>
            <a:ext cx="1651200" cy="1707550"/>
          </a:xfrm>
          <a:prstGeom prst="rect">
            <a:avLst/>
          </a:prstGeom>
          <a:noFill/>
          <a:ln>
            <a:noFill/>
          </a:ln>
        </p:spPr>
      </p:pic>
      <p:sp>
        <p:nvSpPr>
          <p:cNvPr id="619" name="Google Shape;619;p71"/>
          <p:cNvSpPr txBox="1"/>
          <p:nvPr/>
        </p:nvSpPr>
        <p:spPr>
          <a:xfrm>
            <a:off x="7619450" y="2674750"/>
            <a:ext cx="2486100" cy="3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Montserrat"/>
                <a:ea typeface="Montserrat"/>
                <a:cs typeface="Montserrat"/>
                <a:sym typeface="Montserrat"/>
              </a:rPr>
              <a:t>After Data Balancing</a:t>
            </a:r>
            <a:endParaRPr sz="1000">
              <a:latin typeface="Montserrat"/>
              <a:ea typeface="Montserrat"/>
              <a:cs typeface="Montserrat"/>
              <a:sym typeface="Montserrat"/>
            </a:endParaRPr>
          </a:p>
        </p:txBody>
      </p:sp>
      <p:pic>
        <p:nvPicPr>
          <p:cNvPr id="620" name="Google Shape;620;p71"/>
          <p:cNvPicPr preferRelativeResize="0"/>
          <p:nvPr/>
        </p:nvPicPr>
        <p:blipFill>
          <a:blip r:embed="rId7">
            <a:alphaModFix/>
          </a:blip>
          <a:stretch>
            <a:fillRect/>
          </a:stretch>
        </p:blipFill>
        <p:spPr>
          <a:xfrm>
            <a:off x="1272475" y="3223650"/>
            <a:ext cx="1818323" cy="572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10"/>
                                        </p:tgtEl>
                                        <p:attrNameLst>
                                          <p:attrName>style.visibility</p:attrName>
                                        </p:attrNameLst>
                                      </p:cBhvr>
                                      <p:to>
                                        <p:strVal val="visible"/>
                                      </p:to>
                                    </p:set>
                                    <p:anim calcmode="lin" valueType="num">
                                      <p:cBhvr additive="base">
                                        <p:cTn dur="1000"/>
                                        <p:tgtEl>
                                          <p:spTgt spid="61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11"/>
                                        </p:tgtEl>
                                        <p:attrNameLst>
                                          <p:attrName>style.visibility</p:attrName>
                                        </p:attrNameLst>
                                      </p:cBhvr>
                                      <p:to>
                                        <p:strVal val="visible"/>
                                      </p:to>
                                    </p:set>
                                    <p:anim calcmode="lin" valueType="num">
                                      <p:cBhvr additive="base">
                                        <p:cTn dur="1000"/>
                                        <p:tgtEl>
                                          <p:spTgt spid="61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12"/>
                                        </p:tgtEl>
                                        <p:attrNameLst>
                                          <p:attrName>style.visibility</p:attrName>
                                        </p:attrNameLst>
                                      </p:cBhvr>
                                      <p:to>
                                        <p:strVal val="visible"/>
                                      </p:to>
                                    </p:set>
                                    <p:anim calcmode="lin" valueType="num">
                                      <p:cBhvr additive="base">
                                        <p:cTn dur="1000"/>
                                        <p:tgtEl>
                                          <p:spTgt spid="61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4" name="Shape 624"/>
        <p:cNvGrpSpPr/>
        <p:nvPr/>
      </p:nvGrpSpPr>
      <p:grpSpPr>
        <a:xfrm>
          <a:off x="0" y="0"/>
          <a:ext cx="0" cy="0"/>
          <a:chOff x="0" y="0"/>
          <a:chExt cx="0" cy="0"/>
        </a:xfrm>
      </p:grpSpPr>
      <p:sp>
        <p:nvSpPr>
          <p:cNvPr id="625" name="Google Shape;625;p72"/>
          <p:cNvSpPr txBox="1"/>
          <p:nvPr>
            <p:ph type="title"/>
          </p:nvPr>
        </p:nvSpPr>
        <p:spPr>
          <a:xfrm>
            <a:off x="1877475" y="445025"/>
            <a:ext cx="642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Data Preparation / Cleaning </a:t>
            </a:r>
            <a:endParaRPr/>
          </a:p>
        </p:txBody>
      </p:sp>
      <p:sp>
        <p:nvSpPr>
          <p:cNvPr id="626" name="Google Shape;626;p72"/>
          <p:cNvSpPr txBox="1"/>
          <p:nvPr>
            <p:ph idx="3" type="subTitle"/>
          </p:nvPr>
        </p:nvSpPr>
        <p:spPr>
          <a:xfrm>
            <a:off x="786983" y="1334715"/>
            <a:ext cx="2486100" cy="4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Text </a:t>
            </a:r>
            <a:r>
              <a:rPr lang="en"/>
              <a:t>Cleaning</a:t>
            </a:r>
            <a:endParaRPr/>
          </a:p>
        </p:txBody>
      </p:sp>
      <p:sp>
        <p:nvSpPr>
          <p:cNvPr id="627" name="Google Shape;627;p72"/>
          <p:cNvSpPr txBox="1"/>
          <p:nvPr>
            <p:ph idx="4" type="subTitle"/>
          </p:nvPr>
        </p:nvSpPr>
        <p:spPr>
          <a:xfrm>
            <a:off x="719100" y="1806425"/>
            <a:ext cx="6177300" cy="2092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Join review_header + reviews = combined_reviews</a:t>
            </a:r>
            <a:endParaRPr/>
          </a:p>
          <a:p>
            <a:pPr indent="-317500" lvl="0" marL="457200" rtl="0" algn="l">
              <a:spcBef>
                <a:spcPts val="0"/>
              </a:spcBef>
              <a:spcAft>
                <a:spcPts val="0"/>
              </a:spcAft>
              <a:buSzPts val="1400"/>
              <a:buChar char="-"/>
            </a:pPr>
            <a:r>
              <a:rPr lang="en"/>
              <a:t>Remove Emoji Icon</a:t>
            </a:r>
            <a:r>
              <a:rPr lang="en"/>
              <a:t>😊</a:t>
            </a:r>
            <a:endParaRPr/>
          </a:p>
          <a:p>
            <a:pPr indent="-317500" lvl="0" marL="457200" rtl="0" algn="l">
              <a:spcBef>
                <a:spcPts val="0"/>
              </a:spcBef>
              <a:spcAft>
                <a:spcPts val="0"/>
              </a:spcAft>
              <a:buSzPts val="1400"/>
              <a:buChar char="-"/>
            </a:pPr>
            <a:r>
              <a:rPr lang="en"/>
              <a:t>Lowercasing Text (IDenTIfy =&gt; identify)</a:t>
            </a:r>
            <a:endParaRPr/>
          </a:p>
          <a:p>
            <a:pPr indent="-317500" lvl="0" marL="457200" rtl="0" algn="l">
              <a:spcBef>
                <a:spcPts val="0"/>
              </a:spcBef>
              <a:spcAft>
                <a:spcPts val="0"/>
              </a:spcAft>
              <a:buSzPts val="1400"/>
              <a:buChar char="-"/>
            </a:pPr>
            <a:r>
              <a:rPr lang="en"/>
              <a:t>Remove URLs, Email &amp; Number</a:t>
            </a:r>
            <a:endParaRPr/>
          </a:p>
          <a:p>
            <a:pPr indent="-317500" lvl="0" marL="457200" rtl="0" algn="l">
              <a:spcBef>
                <a:spcPts val="0"/>
              </a:spcBef>
              <a:spcAft>
                <a:spcPts val="0"/>
              </a:spcAft>
              <a:buSzPts val="1400"/>
              <a:buChar char="-"/>
            </a:pPr>
            <a:r>
              <a:rPr lang="en"/>
              <a:t>Expand Contraction (I'm = I am)</a:t>
            </a:r>
            <a:endParaRPr/>
          </a:p>
          <a:p>
            <a:pPr indent="-317500" lvl="0" marL="457200" rtl="0" algn="l">
              <a:spcBef>
                <a:spcPts val="0"/>
              </a:spcBef>
              <a:spcAft>
                <a:spcPts val="0"/>
              </a:spcAft>
              <a:buSzPts val="1400"/>
              <a:buChar char="-"/>
            </a:pPr>
            <a:r>
              <a:rPr lang="en"/>
              <a:t>Remove Punctuation (!!!!????...)</a:t>
            </a:r>
            <a:endParaRPr/>
          </a:p>
          <a:p>
            <a:pPr indent="-317500" lvl="0" marL="457200" rtl="0" algn="l">
              <a:spcBef>
                <a:spcPts val="0"/>
              </a:spcBef>
              <a:spcAft>
                <a:spcPts val="0"/>
              </a:spcAft>
              <a:buSzPts val="1400"/>
              <a:buChar char="-"/>
            </a:pPr>
            <a:r>
              <a:rPr lang="en"/>
              <a:t>Remove Stop Words (i will spent =&gt; spent)</a:t>
            </a:r>
            <a:endParaRPr/>
          </a:p>
          <a:p>
            <a:pPr indent="-317500" lvl="0" marL="457200" rtl="0" algn="l">
              <a:spcBef>
                <a:spcPts val="0"/>
              </a:spcBef>
              <a:spcAft>
                <a:spcPts val="0"/>
              </a:spcAft>
              <a:buSzPts val="1400"/>
              <a:buChar char="-"/>
            </a:pPr>
            <a:r>
              <a:rPr lang="en"/>
              <a:t>Remove Spelling Error</a:t>
            </a:r>
            <a:endParaRPr/>
          </a:p>
          <a:p>
            <a:pPr indent="-317500" lvl="0" marL="457200" rtl="0" algn="l">
              <a:spcBef>
                <a:spcPts val="0"/>
              </a:spcBef>
              <a:spcAft>
                <a:spcPts val="0"/>
              </a:spcAft>
              <a:buSzPts val="1400"/>
              <a:buChar char="-"/>
            </a:pPr>
            <a:r>
              <a:rPr lang="en"/>
              <a:t>POS Tagging Lemmatization (ate(VERB) =&gt; eat)</a:t>
            </a:r>
            <a:endParaRPr/>
          </a:p>
        </p:txBody>
      </p:sp>
      <p:pic>
        <p:nvPicPr>
          <p:cNvPr id="628" name="Google Shape;628;p72"/>
          <p:cNvPicPr preferRelativeResize="0"/>
          <p:nvPr/>
        </p:nvPicPr>
        <p:blipFill>
          <a:blip r:embed="rId3">
            <a:alphaModFix/>
          </a:blip>
          <a:stretch>
            <a:fillRect/>
          </a:stretch>
        </p:blipFill>
        <p:spPr>
          <a:xfrm>
            <a:off x="266225" y="3898625"/>
            <a:ext cx="8839202" cy="694127"/>
          </a:xfrm>
          <a:prstGeom prst="rect">
            <a:avLst/>
          </a:prstGeom>
          <a:noFill/>
          <a:ln>
            <a:noFill/>
          </a:ln>
        </p:spPr>
      </p:pic>
      <p:pic>
        <p:nvPicPr>
          <p:cNvPr id="629" name="Google Shape;629;p72"/>
          <p:cNvPicPr preferRelativeResize="0"/>
          <p:nvPr/>
        </p:nvPicPr>
        <p:blipFill>
          <a:blip r:embed="rId4">
            <a:alphaModFix/>
          </a:blip>
          <a:stretch>
            <a:fillRect/>
          </a:stretch>
        </p:blipFill>
        <p:spPr>
          <a:xfrm>
            <a:off x="6016350" y="1662775"/>
            <a:ext cx="2840050" cy="1970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Hypothesis</a:t>
            </a:r>
            <a:endParaRPr/>
          </a:p>
        </p:txBody>
      </p:sp>
      <p:sp>
        <p:nvSpPr>
          <p:cNvPr id="479" name="Google Shape;479;p55"/>
          <p:cNvSpPr txBox="1"/>
          <p:nvPr>
            <p:ph idx="4294967295" type="subTitle"/>
          </p:nvPr>
        </p:nvSpPr>
        <p:spPr>
          <a:xfrm>
            <a:off x="1951050" y="2155650"/>
            <a:ext cx="5241900" cy="83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Montserrat Medium"/>
                <a:ea typeface="Montserrat Medium"/>
                <a:cs typeface="Montserrat Medium"/>
                <a:sym typeface="Montserrat Medium"/>
              </a:rPr>
              <a:t>“Low prices, low delay rates with quality service will lead to higher customer satisfaction which in turn, generates higher revenue.”</a:t>
            </a:r>
            <a:endParaRPr sz="1600">
              <a:latin typeface="Montserrat Medium"/>
              <a:ea typeface="Montserrat Medium"/>
              <a:cs typeface="Montserrat Medium"/>
              <a:sym typeface="Montserrat Medium"/>
            </a:endParaRPr>
          </a:p>
          <a:p>
            <a:pPr indent="0" lvl="0" marL="0" rtl="0" algn="l">
              <a:spcBef>
                <a:spcPts val="1200"/>
              </a:spcBef>
              <a:spcAft>
                <a:spcPts val="1200"/>
              </a:spcAft>
              <a:buClr>
                <a:srgbClr val="000000"/>
              </a:buClr>
              <a:buSzPts val="1100"/>
              <a:buFont typeface="Arial"/>
              <a:buNone/>
            </a:pPr>
            <a:r>
              <a:t/>
            </a:r>
            <a:endParaRPr sz="1400">
              <a:latin typeface="Vidaloka"/>
              <a:ea typeface="Vidaloka"/>
              <a:cs typeface="Vidaloka"/>
              <a:sym typeface="Vidalok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73"/>
          <p:cNvSpPr txBox="1"/>
          <p:nvPr>
            <p:ph type="title"/>
          </p:nvPr>
        </p:nvSpPr>
        <p:spPr>
          <a:xfrm>
            <a:off x="919800" y="445025"/>
            <a:ext cx="7304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Sentiment Classification</a:t>
            </a:r>
            <a:r>
              <a:rPr lang="en"/>
              <a:t> - Numeric Features</a:t>
            </a:r>
            <a:endParaRPr/>
          </a:p>
        </p:txBody>
      </p:sp>
      <p:pic>
        <p:nvPicPr>
          <p:cNvPr id="635" name="Google Shape;635;p73"/>
          <p:cNvPicPr preferRelativeResize="0"/>
          <p:nvPr/>
        </p:nvPicPr>
        <p:blipFill>
          <a:blip r:embed="rId3">
            <a:alphaModFix/>
          </a:blip>
          <a:stretch>
            <a:fillRect/>
          </a:stretch>
        </p:blipFill>
        <p:spPr>
          <a:xfrm>
            <a:off x="865600" y="2069375"/>
            <a:ext cx="3909100" cy="2300425"/>
          </a:xfrm>
          <a:prstGeom prst="rect">
            <a:avLst/>
          </a:prstGeom>
          <a:noFill/>
          <a:ln>
            <a:noFill/>
          </a:ln>
        </p:spPr>
      </p:pic>
      <p:sp>
        <p:nvSpPr>
          <p:cNvPr id="636" name="Google Shape;636;p73"/>
          <p:cNvSpPr txBox="1"/>
          <p:nvPr/>
        </p:nvSpPr>
        <p:spPr>
          <a:xfrm>
            <a:off x="825325" y="1761200"/>
            <a:ext cx="4465500" cy="2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Features Used (Importance in Modelling)</a:t>
            </a:r>
            <a:endParaRPr>
              <a:latin typeface="Montserrat"/>
              <a:ea typeface="Montserrat"/>
              <a:cs typeface="Montserrat"/>
              <a:sym typeface="Montserrat"/>
            </a:endParaRPr>
          </a:p>
        </p:txBody>
      </p:sp>
      <p:sp>
        <p:nvSpPr>
          <p:cNvPr id="637" name="Google Shape;637;p73"/>
          <p:cNvSpPr txBox="1"/>
          <p:nvPr/>
        </p:nvSpPr>
        <p:spPr>
          <a:xfrm>
            <a:off x="5030650" y="1893825"/>
            <a:ext cx="2949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Target: Predict Sentiment (Positive or Negative) </a:t>
            </a:r>
            <a:endParaRPr>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634"/>
                                        </p:tgtEl>
                                        <p:attrNameLst>
                                          <p:attrName>style.visibility</p:attrName>
                                        </p:attrNameLst>
                                      </p:cBhvr>
                                      <p:to>
                                        <p:strVal val="visible"/>
                                      </p:to>
                                    </p:set>
                                    <p:anim calcmode="lin" valueType="num">
                                      <p:cBhvr additive="base">
                                        <p:cTn dur="1000"/>
                                        <p:tgtEl>
                                          <p:spTgt spid="63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74"/>
          <p:cNvSpPr txBox="1"/>
          <p:nvPr>
            <p:ph type="title"/>
          </p:nvPr>
        </p:nvSpPr>
        <p:spPr>
          <a:xfrm>
            <a:off x="919800" y="445025"/>
            <a:ext cx="7304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Sentiment Classification - Numeric Features</a:t>
            </a:r>
            <a:endParaRPr/>
          </a:p>
        </p:txBody>
      </p:sp>
      <p:pic>
        <p:nvPicPr>
          <p:cNvPr id="643" name="Google Shape;643;p74"/>
          <p:cNvPicPr preferRelativeResize="0"/>
          <p:nvPr/>
        </p:nvPicPr>
        <p:blipFill>
          <a:blip r:embed="rId3">
            <a:alphaModFix/>
          </a:blip>
          <a:stretch>
            <a:fillRect/>
          </a:stretch>
        </p:blipFill>
        <p:spPr>
          <a:xfrm>
            <a:off x="533000" y="1841750"/>
            <a:ext cx="3128400" cy="2097875"/>
          </a:xfrm>
          <a:prstGeom prst="rect">
            <a:avLst/>
          </a:prstGeom>
          <a:noFill/>
          <a:ln>
            <a:noFill/>
          </a:ln>
        </p:spPr>
      </p:pic>
      <p:sp>
        <p:nvSpPr>
          <p:cNvPr id="644" name="Google Shape;644;p74"/>
          <p:cNvSpPr txBox="1"/>
          <p:nvPr/>
        </p:nvSpPr>
        <p:spPr>
          <a:xfrm>
            <a:off x="533000" y="1503050"/>
            <a:ext cx="40959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Montserrat"/>
                <a:ea typeface="Montserrat"/>
                <a:cs typeface="Montserrat"/>
                <a:sym typeface="Montserrat"/>
              </a:rPr>
              <a:t>K-Fold Cross-Validation Model Comparison</a:t>
            </a:r>
            <a:endParaRPr sz="1100">
              <a:latin typeface="Montserrat"/>
              <a:ea typeface="Montserrat"/>
              <a:cs typeface="Montserrat"/>
              <a:sym typeface="Montserrat"/>
            </a:endParaRPr>
          </a:p>
        </p:txBody>
      </p:sp>
      <p:pic>
        <p:nvPicPr>
          <p:cNvPr id="645" name="Google Shape;645;p74"/>
          <p:cNvPicPr preferRelativeResize="0"/>
          <p:nvPr/>
        </p:nvPicPr>
        <p:blipFill>
          <a:blip r:embed="rId4">
            <a:alphaModFix/>
          </a:blip>
          <a:stretch>
            <a:fillRect/>
          </a:stretch>
        </p:blipFill>
        <p:spPr>
          <a:xfrm>
            <a:off x="4732350" y="3159250"/>
            <a:ext cx="2578825" cy="1678725"/>
          </a:xfrm>
          <a:prstGeom prst="rect">
            <a:avLst/>
          </a:prstGeom>
          <a:noFill/>
          <a:ln>
            <a:noFill/>
          </a:ln>
        </p:spPr>
      </p:pic>
      <p:pic>
        <p:nvPicPr>
          <p:cNvPr id="646" name="Google Shape;646;p74"/>
          <p:cNvPicPr preferRelativeResize="0"/>
          <p:nvPr/>
        </p:nvPicPr>
        <p:blipFill>
          <a:blip r:embed="rId5">
            <a:alphaModFix/>
          </a:blip>
          <a:stretch>
            <a:fillRect/>
          </a:stretch>
        </p:blipFill>
        <p:spPr>
          <a:xfrm>
            <a:off x="4732351" y="1772445"/>
            <a:ext cx="3680205" cy="1354419"/>
          </a:xfrm>
          <a:prstGeom prst="rect">
            <a:avLst/>
          </a:prstGeom>
          <a:noFill/>
          <a:ln>
            <a:noFill/>
          </a:ln>
        </p:spPr>
      </p:pic>
      <p:sp>
        <p:nvSpPr>
          <p:cNvPr id="647" name="Google Shape;647;p74"/>
          <p:cNvSpPr txBox="1"/>
          <p:nvPr/>
        </p:nvSpPr>
        <p:spPr>
          <a:xfrm>
            <a:off x="4628900" y="1503050"/>
            <a:ext cx="4436100" cy="26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Montserrat"/>
                <a:ea typeface="Montserrat"/>
                <a:cs typeface="Montserrat"/>
                <a:sym typeface="Montserrat"/>
              </a:rPr>
              <a:t>Select Top 2 Best Model for further Tuning</a:t>
            </a:r>
            <a:endParaRPr sz="1100">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642"/>
                                        </p:tgtEl>
                                        <p:attrNameLst>
                                          <p:attrName>style.visibility</p:attrName>
                                        </p:attrNameLst>
                                      </p:cBhvr>
                                      <p:to>
                                        <p:strVal val="visible"/>
                                      </p:to>
                                    </p:set>
                                    <p:anim calcmode="lin" valueType="num">
                                      <p:cBhvr additive="base">
                                        <p:cTn dur="1000"/>
                                        <p:tgtEl>
                                          <p:spTgt spid="64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75"/>
          <p:cNvSpPr txBox="1"/>
          <p:nvPr>
            <p:ph type="title"/>
          </p:nvPr>
        </p:nvSpPr>
        <p:spPr>
          <a:xfrm>
            <a:off x="919800" y="445025"/>
            <a:ext cx="7304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Sentiment Classification - Numeric Features</a:t>
            </a:r>
            <a:endParaRPr/>
          </a:p>
        </p:txBody>
      </p:sp>
      <p:sp>
        <p:nvSpPr>
          <p:cNvPr id="653" name="Google Shape;653;p75"/>
          <p:cNvSpPr txBox="1"/>
          <p:nvPr/>
        </p:nvSpPr>
        <p:spPr>
          <a:xfrm>
            <a:off x="419025" y="1503050"/>
            <a:ext cx="40959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Montserrat"/>
                <a:ea typeface="Montserrat"/>
                <a:cs typeface="Montserrat"/>
                <a:sym typeface="Montserrat"/>
              </a:rPr>
              <a:t>Hyperparameter Tuning for the top-2 Models</a:t>
            </a:r>
            <a:endParaRPr sz="1100">
              <a:latin typeface="Montserrat"/>
              <a:ea typeface="Montserrat"/>
              <a:cs typeface="Montserrat"/>
              <a:sym typeface="Montserrat"/>
            </a:endParaRPr>
          </a:p>
        </p:txBody>
      </p:sp>
      <p:pic>
        <p:nvPicPr>
          <p:cNvPr id="654" name="Google Shape;654;p75"/>
          <p:cNvPicPr preferRelativeResize="0"/>
          <p:nvPr/>
        </p:nvPicPr>
        <p:blipFill>
          <a:blip r:embed="rId3">
            <a:alphaModFix/>
          </a:blip>
          <a:stretch>
            <a:fillRect/>
          </a:stretch>
        </p:blipFill>
        <p:spPr>
          <a:xfrm>
            <a:off x="512850" y="1841750"/>
            <a:ext cx="3461575" cy="1701550"/>
          </a:xfrm>
          <a:prstGeom prst="rect">
            <a:avLst/>
          </a:prstGeom>
          <a:noFill/>
          <a:ln>
            <a:noFill/>
          </a:ln>
        </p:spPr>
      </p:pic>
      <p:pic>
        <p:nvPicPr>
          <p:cNvPr id="655" name="Google Shape;655;p75"/>
          <p:cNvPicPr preferRelativeResize="0"/>
          <p:nvPr/>
        </p:nvPicPr>
        <p:blipFill>
          <a:blip r:embed="rId4">
            <a:alphaModFix/>
          </a:blip>
          <a:stretch>
            <a:fillRect/>
          </a:stretch>
        </p:blipFill>
        <p:spPr>
          <a:xfrm>
            <a:off x="4022475" y="1841750"/>
            <a:ext cx="4499950" cy="1701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652"/>
                                        </p:tgtEl>
                                        <p:attrNameLst>
                                          <p:attrName>style.visibility</p:attrName>
                                        </p:attrNameLst>
                                      </p:cBhvr>
                                      <p:to>
                                        <p:strVal val="visible"/>
                                      </p:to>
                                    </p:set>
                                    <p:anim calcmode="lin" valueType="num">
                                      <p:cBhvr additive="base">
                                        <p:cTn dur="1000"/>
                                        <p:tgtEl>
                                          <p:spTgt spid="65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76"/>
          <p:cNvSpPr txBox="1"/>
          <p:nvPr>
            <p:ph type="title"/>
          </p:nvPr>
        </p:nvSpPr>
        <p:spPr>
          <a:xfrm>
            <a:off x="919800" y="445025"/>
            <a:ext cx="7304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Sentiment Classification - Numeric Features</a:t>
            </a:r>
            <a:endParaRPr/>
          </a:p>
        </p:txBody>
      </p:sp>
      <p:sp>
        <p:nvSpPr>
          <p:cNvPr id="661" name="Google Shape;661;p76"/>
          <p:cNvSpPr txBox="1"/>
          <p:nvPr/>
        </p:nvSpPr>
        <p:spPr>
          <a:xfrm>
            <a:off x="419025" y="1398700"/>
            <a:ext cx="40959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Montserrat"/>
                <a:ea typeface="Montserrat"/>
                <a:cs typeface="Montserrat"/>
                <a:sym typeface="Montserrat"/>
              </a:rPr>
              <a:t>Selected Best Model: </a:t>
            </a:r>
            <a:r>
              <a:rPr b="1" lang="en" sz="1100">
                <a:latin typeface="Montserrat"/>
                <a:ea typeface="Montserrat"/>
                <a:cs typeface="Montserrat"/>
                <a:sym typeface="Montserrat"/>
              </a:rPr>
              <a:t>Gaussian Naive Bayes</a:t>
            </a:r>
            <a:endParaRPr b="1" sz="1100">
              <a:latin typeface="Montserrat"/>
              <a:ea typeface="Montserrat"/>
              <a:cs typeface="Montserrat"/>
              <a:sym typeface="Montserrat"/>
            </a:endParaRPr>
          </a:p>
        </p:txBody>
      </p:sp>
      <p:pic>
        <p:nvPicPr>
          <p:cNvPr id="662" name="Google Shape;662;p76"/>
          <p:cNvPicPr preferRelativeResize="0"/>
          <p:nvPr/>
        </p:nvPicPr>
        <p:blipFill>
          <a:blip r:embed="rId3">
            <a:alphaModFix/>
          </a:blip>
          <a:stretch>
            <a:fillRect/>
          </a:stretch>
        </p:blipFill>
        <p:spPr>
          <a:xfrm>
            <a:off x="540401" y="1677125"/>
            <a:ext cx="2781550" cy="1187500"/>
          </a:xfrm>
          <a:prstGeom prst="rect">
            <a:avLst/>
          </a:prstGeom>
          <a:noFill/>
          <a:ln>
            <a:noFill/>
          </a:ln>
        </p:spPr>
      </p:pic>
      <p:pic>
        <p:nvPicPr>
          <p:cNvPr id="663" name="Google Shape;663;p76"/>
          <p:cNvPicPr preferRelativeResize="0"/>
          <p:nvPr/>
        </p:nvPicPr>
        <p:blipFill>
          <a:blip r:embed="rId4">
            <a:alphaModFix/>
          </a:blip>
          <a:stretch>
            <a:fillRect/>
          </a:stretch>
        </p:blipFill>
        <p:spPr>
          <a:xfrm>
            <a:off x="3756275" y="1630600"/>
            <a:ext cx="1689350" cy="1439225"/>
          </a:xfrm>
          <a:prstGeom prst="rect">
            <a:avLst/>
          </a:prstGeom>
          <a:noFill/>
          <a:ln>
            <a:noFill/>
          </a:ln>
        </p:spPr>
      </p:pic>
      <p:pic>
        <p:nvPicPr>
          <p:cNvPr id="664" name="Google Shape;664;p76"/>
          <p:cNvPicPr preferRelativeResize="0"/>
          <p:nvPr/>
        </p:nvPicPr>
        <p:blipFill>
          <a:blip r:embed="rId5">
            <a:alphaModFix/>
          </a:blip>
          <a:stretch>
            <a:fillRect/>
          </a:stretch>
        </p:blipFill>
        <p:spPr>
          <a:xfrm>
            <a:off x="540400" y="2951750"/>
            <a:ext cx="2701595" cy="1910225"/>
          </a:xfrm>
          <a:prstGeom prst="rect">
            <a:avLst/>
          </a:prstGeom>
          <a:noFill/>
          <a:ln>
            <a:noFill/>
          </a:ln>
        </p:spPr>
      </p:pic>
      <p:pic>
        <p:nvPicPr>
          <p:cNvPr id="665" name="Google Shape;665;p76"/>
          <p:cNvPicPr preferRelativeResize="0"/>
          <p:nvPr/>
        </p:nvPicPr>
        <p:blipFill>
          <a:blip r:embed="rId6">
            <a:alphaModFix/>
          </a:blip>
          <a:stretch>
            <a:fillRect/>
          </a:stretch>
        </p:blipFill>
        <p:spPr>
          <a:xfrm>
            <a:off x="3632925" y="3107900"/>
            <a:ext cx="2482700" cy="1821076"/>
          </a:xfrm>
          <a:prstGeom prst="rect">
            <a:avLst/>
          </a:prstGeom>
          <a:noFill/>
          <a:ln>
            <a:noFill/>
          </a:ln>
        </p:spPr>
      </p:pic>
      <p:pic>
        <p:nvPicPr>
          <p:cNvPr id="666" name="Google Shape;666;p76"/>
          <p:cNvPicPr preferRelativeResize="0"/>
          <p:nvPr/>
        </p:nvPicPr>
        <p:blipFill>
          <a:blip r:embed="rId7">
            <a:alphaModFix/>
          </a:blip>
          <a:stretch>
            <a:fillRect/>
          </a:stretch>
        </p:blipFill>
        <p:spPr>
          <a:xfrm>
            <a:off x="6345350" y="1497800"/>
            <a:ext cx="2544650" cy="2147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660"/>
                                        </p:tgtEl>
                                        <p:attrNameLst>
                                          <p:attrName>style.visibility</p:attrName>
                                        </p:attrNameLst>
                                      </p:cBhvr>
                                      <p:to>
                                        <p:strVal val="visible"/>
                                      </p:to>
                                    </p:set>
                                    <p:anim calcmode="lin" valueType="num">
                                      <p:cBhvr additive="base">
                                        <p:cTn dur="1000"/>
                                        <p:tgtEl>
                                          <p:spTgt spid="66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77"/>
          <p:cNvSpPr txBox="1"/>
          <p:nvPr>
            <p:ph type="title"/>
          </p:nvPr>
        </p:nvSpPr>
        <p:spPr>
          <a:xfrm>
            <a:off x="919800" y="445025"/>
            <a:ext cx="7304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Sentiment Classification - Numeric Features</a:t>
            </a:r>
            <a:endParaRPr/>
          </a:p>
        </p:txBody>
      </p:sp>
      <p:pic>
        <p:nvPicPr>
          <p:cNvPr id="672" name="Google Shape;672;p77"/>
          <p:cNvPicPr preferRelativeResize="0"/>
          <p:nvPr/>
        </p:nvPicPr>
        <p:blipFill>
          <a:blip r:embed="rId3">
            <a:alphaModFix/>
          </a:blip>
          <a:stretch>
            <a:fillRect/>
          </a:stretch>
        </p:blipFill>
        <p:spPr>
          <a:xfrm>
            <a:off x="2849300" y="1521100"/>
            <a:ext cx="4169951" cy="1663837"/>
          </a:xfrm>
          <a:prstGeom prst="rect">
            <a:avLst/>
          </a:prstGeom>
          <a:noFill/>
          <a:ln>
            <a:noFill/>
          </a:ln>
        </p:spPr>
      </p:pic>
      <p:pic>
        <p:nvPicPr>
          <p:cNvPr id="673" name="Google Shape;673;p77"/>
          <p:cNvPicPr preferRelativeResize="0"/>
          <p:nvPr/>
        </p:nvPicPr>
        <p:blipFill>
          <a:blip r:embed="rId4">
            <a:alphaModFix/>
          </a:blip>
          <a:stretch>
            <a:fillRect/>
          </a:stretch>
        </p:blipFill>
        <p:spPr>
          <a:xfrm>
            <a:off x="2849300" y="3192700"/>
            <a:ext cx="4169951" cy="1602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671"/>
                                        </p:tgtEl>
                                        <p:attrNameLst>
                                          <p:attrName>style.visibility</p:attrName>
                                        </p:attrNameLst>
                                      </p:cBhvr>
                                      <p:to>
                                        <p:strVal val="visible"/>
                                      </p:to>
                                    </p:set>
                                    <p:anim calcmode="lin" valueType="num">
                                      <p:cBhvr additive="base">
                                        <p:cTn dur="1000"/>
                                        <p:tgtEl>
                                          <p:spTgt spid="67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78"/>
          <p:cNvSpPr txBox="1"/>
          <p:nvPr>
            <p:ph type="title"/>
          </p:nvPr>
        </p:nvSpPr>
        <p:spPr>
          <a:xfrm>
            <a:off x="1124100" y="445025"/>
            <a:ext cx="6895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Sentiment Classification - Text</a:t>
            </a:r>
            <a:endParaRPr/>
          </a:p>
        </p:txBody>
      </p:sp>
      <p:pic>
        <p:nvPicPr>
          <p:cNvPr id="679" name="Google Shape;679;p78"/>
          <p:cNvPicPr preferRelativeResize="0"/>
          <p:nvPr/>
        </p:nvPicPr>
        <p:blipFill>
          <a:blip r:embed="rId3">
            <a:alphaModFix/>
          </a:blip>
          <a:stretch>
            <a:fillRect/>
          </a:stretch>
        </p:blipFill>
        <p:spPr>
          <a:xfrm>
            <a:off x="1793075" y="3490225"/>
            <a:ext cx="4827801" cy="1146221"/>
          </a:xfrm>
          <a:prstGeom prst="rect">
            <a:avLst/>
          </a:prstGeom>
          <a:noFill/>
          <a:ln>
            <a:noFill/>
          </a:ln>
        </p:spPr>
      </p:pic>
      <p:sp>
        <p:nvSpPr>
          <p:cNvPr id="680" name="Google Shape;680;p78"/>
          <p:cNvSpPr txBox="1"/>
          <p:nvPr/>
        </p:nvSpPr>
        <p:spPr>
          <a:xfrm>
            <a:off x="579250" y="1204650"/>
            <a:ext cx="1821300" cy="2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pic>
        <p:nvPicPr>
          <p:cNvPr id="681" name="Google Shape;681;p78"/>
          <p:cNvPicPr preferRelativeResize="0"/>
          <p:nvPr/>
        </p:nvPicPr>
        <p:blipFill>
          <a:blip r:embed="rId4">
            <a:alphaModFix/>
          </a:blip>
          <a:stretch>
            <a:fillRect/>
          </a:stretch>
        </p:blipFill>
        <p:spPr>
          <a:xfrm>
            <a:off x="1793075" y="1390272"/>
            <a:ext cx="3667300" cy="1617175"/>
          </a:xfrm>
          <a:prstGeom prst="rect">
            <a:avLst/>
          </a:prstGeom>
          <a:noFill/>
          <a:ln>
            <a:noFill/>
          </a:ln>
        </p:spPr>
      </p:pic>
      <p:sp>
        <p:nvSpPr>
          <p:cNvPr id="682" name="Google Shape;682;p78"/>
          <p:cNvSpPr txBox="1"/>
          <p:nvPr/>
        </p:nvSpPr>
        <p:spPr>
          <a:xfrm>
            <a:off x="1793075" y="1050213"/>
            <a:ext cx="52848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Vectorize Data with TFIDF (Unigram) - Best Performance</a:t>
            </a:r>
            <a:endParaRPr>
              <a:latin typeface="Montserrat"/>
              <a:ea typeface="Montserrat"/>
              <a:cs typeface="Montserrat"/>
              <a:sym typeface="Montserrat"/>
            </a:endParaRPr>
          </a:p>
        </p:txBody>
      </p:sp>
      <p:sp>
        <p:nvSpPr>
          <p:cNvPr id="683" name="Google Shape;683;p78"/>
          <p:cNvSpPr txBox="1"/>
          <p:nvPr/>
        </p:nvSpPr>
        <p:spPr>
          <a:xfrm>
            <a:off x="6620875" y="1498700"/>
            <a:ext cx="2314500" cy="199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Montserrat"/>
                <a:ea typeface="Montserrat"/>
                <a:cs typeface="Montserrat"/>
                <a:sym typeface="Montserrat"/>
              </a:rPr>
              <a:t>After several testing with models, Unigram and vectorizer of TFIDF perform better than Bigram and CountVectorizer.</a:t>
            </a:r>
            <a:endParaRPr sz="1100">
              <a:latin typeface="Montserrat"/>
              <a:ea typeface="Montserrat"/>
              <a:cs typeface="Montserrat"/>
              <a:sym typeface="Montserrat"/>
            </a:endParaRPr>
          </a:p>
          <a:p>
            <a:pPr indent="0" lvl="0" marL="0" rtl="0" algn="l">
              <a:spcBef>
                <a:spcPts val="0"/>
              </a:spcBef>
              <a:spcAft>
                <a:spcPts val="0"/>
              </a:spcAft>
              <a:buNone/>
            </a:pPr>
            <a:r>
              <a:t/>
            </a:r>
            <a:endParaRPr sz="1100">
              <a:latin typeface="Montserrat"/>
              <a:ea typeface="Montserrat"/>
              <a:cs typeface="Montserrat"/>
              <a:sym typeface="Montserrat"/>
            </a:endParaRPr>
          </a:p>
          <a:p>
            <a:pPr indent="0" lvl="0" marL="0" rtl="0" algn="l">
              <a:spcBef>
                <a:spcPts val="0"/>
              </a:spcBef>
              <a:spcAft>
                <a:spcPts val="0"/>
              </a:spcAft>
              <a:buNone/>
            </a:pPr>
            <a:r>
              <a:rPr lang="en" sz="1100">
                <a:latin typeface="Montserrat"/>
                <a:ea typeface="Montserrat"/>
                <a:cs typeface="Montserrat"/>
                <a:sym typeface="Montserrat"/>
              </a:rPr>
              <a:t>Bigram &amp; Trigram produces more than 60k columns of features, do not have </a:t>
            </a:r>
            <a:r>
              <a:rPr lang="en" sz="1100">
                <a:latin typeface="Montserrat"/>
                <a:ea typeface="Montserrat"/>
                <a:cs typeface="Montserrat"/>
                <a:sym typeface="Montserrat"/>
              </a:rPr>
              <a:t>enough RAM to support as well.</a:t>
            </a:r>
            <a:endParaRPr sz="1100">
              <a:latin typeface="Montserrat"/>
              <a:ea typeface="Montserrat"/>
              <a:cs typeface="Montserrat"/>
              <a:sym typeface="Montserrat"/>
            </a:endParaRPr>
          </a:p>
        </p:txBody>
      </p:sp>
      <p:sp>
        <p:nvSpPr>
          <p:cNvPr id="684" name="Google Shape;684;p78"/>
          <p:cNvSpPr txBox="1"/>
          <p:nvPr/>
        </p:nvSpPr>
        <p:spPr>
          <a:xfrm>
            <a:off x="1793075" y="3162200"/>
            <a:ext cx="435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Features Used (Vectorized Text after cleaning)</a:t>
            </a:r>
            <a:endParaRPr/>
          </a:p>
        </p:txBody>
      </p:sp>
      <p:sp>
        <p:nvSpPr>
          <p:cNvPr id="685" name="Google Shape;685;p78"/>
          <p:cNvSpPr txBox="1"/>
          <p:nvPr/>
        </p:nvSpPr>
        <p:spPr>
          <a:xfrm>
            <a:off x="6620875" y="4348450"/>
            <a:ext cx="2314500" cy="2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Montserrat"/>
                <a:ea typeface="Montserrat"/>
                <a:cs typeface="Montserrat"/>
                <a:sym typeface="Montserrat"/>
              </a:rPr>
              <a:t>17000+ Features Generated</a:t>
            </a:r>
            <a:endParaRPr sz="1100">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678"/>
                                        </p:tgtEl>
                                        <p:attrNameLst>
                                          <p:attrName>style.visibility</p:attrName>
                                        </p:attrNameLst>
                                      </p:cBhvr>
                                      <p:to>
                                        <p:strVal val="visible"/>
                                      </p:to>
                                    </p:set>
                                    <p:anim calcmode="lin" valueType="num">
                                      <p:cBhvr additive="base">
                                        <p:cTn dur="1000"/>
                                        <p:tgtEl>
                                          <p:spTgt spid="67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79"/>
          <p:cNvSpPr txBox="1"/>
          <p:nvPr>
            <p:ph type="title"/>
          </p:nvPr>
        </p:nvSpPr>
        <p:spPr>
          <a:xfrm>
            <a:off x="919800" y="445025"/>
            <a:ext cx="7304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Sentiment Classification - Text</a:t>
            </a:r>
            <a:endParaRPr/>
          </a:p>
        </p:txBody>
      </p:sp>
      <p:sp>
        <p:nvSpPr>
          <p:cNvPr id="691" name="Google Shape;691;p79"/>
          <p:cNvSpPr txBox="1"/>
          <p:nvPr/>
        </p:nvSpPr>
        <p:spPr>
          <a:xfrm>
            <a:off x="533000" y="1503050"/>
            <a:ext cx="40959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Montserrat"/>
                <a:ea typeface="Montserrat"/>
                <a:cs typeface="Montserrat"/>
                <a:sym typeface="Montserrat"/>
              </a:rPr>
              <a:t>Model Comparison</a:t>
            </a:r>
            <a:endParaRPr sz="1100">
              <a:latin typeface="Montserrat"/>
              <a:ea typeface="Montserrat"/>
              <a:cs typeface="Montserrat"/>
              <a:sym typeface="Montserrat"/>
            </a:endParaRPr>
          </a:p>
        </p:txBody>
      </p:sp>
      <p:sp>
        <p:nvSpPr>
          <p:cNvPr id="692" name="Google Shape;692;p79"/>
          <p:cNvSpPr txBox="1"/>
          <p:nvPr/>
        </p:nvSpPr>
        <p:spPr>
          <a:xfrm>
            <a:off x="4628900" y="1503050"/>
            <a:ext cx="4436100" cy="26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Montserrat"/>
                <a:ea typeface="Montserrat"/>
                <a:cs typeface="Montserrat"/>
                <a:sym typeface="Montserrat"/>
              </a:rPr>
              <a:t>Select Top 2 Best Model for further Tuning</a:t>
            </a:r>
            <a:endParaRPr sz="1100">
              <a:latin typeface="Montserrat"/>
              <a:ea typeface="Montserrat"/>
              <a:cs typeface="Montserrat"/>
              <a:sym typeface="Montserrat"/>
            </a:endParaRPr>
          </a:p>
        </p:txBody>
      </p:sp>
      <p:pic>
        <p:nvPicPr>
          <p:cNvPr id="693" name="Google Shape;693;p79"/>
          <p:cNvPicPr preferRelativeResize="0"/>
          <p:nvPr/>
        </p:nvPicPr>
        <p:blipFill>
          <a:blip r:embed="rId3">
            <a:alphaModFix/>
          </a:blip>
          <a:stretch>
            <a:fillRect/>
          </a:stretch>
        </p:blipFill>
        <p:spPr>
          <a:xfrm>
            <a:off x="625375" y="1841750"/>
            <a:ext cx="3453375" cy="1982000"/>
          </a:xfrm>
          <a:prstGeom prst="rect">
            <a:avLst/>
          </a:prstGeom>
          <a:noFill/>
          <a:ln>
            <a:noFill/>
          </a:ln>
        </p:spPr>
      </p:pic>
      <p:pic>
        <p:nvPicPr>
          <p:cNvPr id="694" name="Google Shape;694;p79"/>
          <p:cNvPicPr preferRelativeResize="0"/>
          <p:nvPr/>
        </p:nvPicPr>
        <p:blipFill>
          <a:blip r:embed="rId4">
            <a:alphaModFix/>
          </a:blip>
          <a:stretch>
            <a:fillRect/>
          </a:stretch>
        </p:blipFill>
        <p:spPr>
          <a:xfrm>
            <a:off x="4732350" y="1841751"/>
            <a:ext cx="2846350" cy="1914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690"/>
                                        </p:tgtEl>
                                        <p:attrNameLst>
                                          <p:attrName>style.visibility</p:attrName>
                                        </p:attrNameLst>
                                      </p:cBhvr>
                                      <p:to>
                                        <p:strVal val="visible"/>
                                      </p:to>
                                    </p:set>
                                    <p:anim calcmode="lin" valueType="num">
                                      <p:cBhvr additive="base">
                                        <p:cTn dur="1000"/>
                                        <p:tgtEl>
                                          <p:spTgt spid="69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80"/>
          <p:cNvSpPr txBox="1"/>
          <p:nvPr>
            <p:ph type="title"/>
          </p:nvPr>
        </p:nvSpPr>
        <p:spPr>
          <a:xfrm>
            <a:off x="919800" y="445025"/>
            <a:ext cx="7304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Sentiment Classification - Text</a:t>
            </a:r>
            <a:endParaRPr/>
          </a:p>
        </p:txBody>
      </p:sp>
      <p:sp>
        <p:nvSpPr>
          <p:cNvPr id="700" name="Google Shape;700;p80"/>
          <p:cNvSpPr txBox="1"/>
          <p:nvPr/>
        </p:nvSpPr>
        <p:spPr>
          <a:xfrm>
            <a:off x="533000" y="1098475"/>
            <a:ext cx="66948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Montserrat"/>
                <a:ea typeface="Montserrat"/>
                <a:cs typeface="Montserrat"/>
                <a:sym typeface="Montserrat"/>
              </a:rPr>
              <a:t>Feature Selection (Chi-Square)</a:t>
            </a:r>
            <a:endParaRPr b="1" sz="1100">
              <a:latin typeface="Montserrat"/>
              <a:ea typeface="Montserrat"/>
              <a:cs typeface="Montserrat"/>
              <a:sym typeface="Montserrat"/>
            </a:endParaRPr>
          </a:p>
          <a:p>
            <a:pPr indent="0" lvl="0" marL="0" rtl="0" algn="l">
              <a:spcBef>
                <a:spcPts val="0"/>
              </a:spcBef>
              <a:spcAft>
                <a:spcPts val="0"/>
              </a:spcAft>
              <a:buNone/>
            </a:pPr>
            <a:r>
              <a:rPr lang="en" sz="1100">
                <a:latin typeface="Montserrat"/>
                <a:ea typeface="Montserrat"/>
                <a:cs typeface="Montserrat"/>
                <a:sym typeface="Montserrat"/>
              </a:rPr>
              <a:t>A higher chi-squared value is generally considered better for feature selection purposes because it suggests a stronger association between a feature and the target variable</a:t>
            </a:r>
            <a:endParaRPr sz="1100">
              <a:latin typeface="Montserrat"/>
              <a:ea typeface="Montserrat"/>
              <a:cs typeface="Montserrat"/>
              <a:sym typeface="Montserrat"/>
            </a:endParaRPr>
          </a:p>
          <a:p>
            <a:pPr indent="0" lvl="0" marL="0" rtl="0" algn="l">
              <a:spcBef>
                <a:spcPts val="0"/>
              </a:spcBef>
              <a:spcAft>
                <a:spcPts val="0"/>
              </a:spcAft>
              <a:buNone/>
            </a:pPr>
            <a:r>
              <a:t/>
            </a:r>
            <a:endParaRPr sz="1100">
              <a:latin typeface="Montserrat"/>
              <a:ea typeface="Montserrat"/>
              <a:cs typeface="Montserrat"/>
              <a:sym typeface="Montserrat"/>
            </a:endParaRPr>
          </a:p>
        </p:txBody>
      </p:sp>
      <p:pic>
        <p:nvPicPr>
          <p:cNvPr id="701" name="Google Shape;701;p80"/>
          <p:cNvPicPr preferRelativeResize="0"/>
          <p:nvPr/>
        </p:nvPicPr>
        <p:blipFill>
          <a:blip r:embed="rId3">
            <a:alphaModFix/>
          </a:blip>
          <a:stretch>
            <a:fillRect/>
          </a:stretch>
        </p:blipFill>
        <p:spPr>
          <a:xfrm>
            <a:off x="634775" y="1757450"/>
            <a:ext cx="2375075" cy="3126201"/>
          </a:xfrm>
          <a:prstGeom prst="rect">
            <a:avLst/>
          </a:prstGeom>
          <a:noFill/>
          <a:ln>
            <a:noFill/>
          </a:ln>
        </p:spPr>
      </p:pic>
      <p:pic>
        <p:nvPicPr>
          <p:cNvPr id="702" name="Google Shape;702;p80"/>
          <p:cNvPicPr preferRelativeResize="0"/>
          <p:nvPr/>
        </p:nvPicPr>
        <p:blipFill>
          <a:blip r:embed="rId4">
            <a:alphaModFix/>
          </a:blip>
          <a:stretch>
            <a:fillRect/>
          </a:stretch>
        </p:blipFill>
        <p:spPr>
          <a:xfrm>
            <a:off x="3215175" y="1724950"/>
            <a:ext cx="5330201" cy="2368975"/>
          </a:xfrm>
          <a:prstGeom prst="rect">
            <a:avLst/>
          </a:prstGeom>
          <a:noFill/>
          <a:ln>
            <a:noFill/>
          </a:ln>
        </p:spPr>
      </p:pic>
      <p:sp>
        <p:nvSpPr>
          <p:cNvPr id="703" name="Google Shape;703;p80"/>
          <p:cNvSpPr txBox="1"/>
          <p:nvPr/>
        </p:nvSpPr>
        <p:spPr>
          <a:xfrm>
            <a:off x="3215175" y="4190850"/>
            <a:ext cx="4164600" cy="4761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Font typeface="Montserrat"/>
              <a:buChar char="-"/>
            </a:pPr>
            <a:r>
              <a:rPr lang="en" sz="1100">
                <a:latin typeface="Montserrat"/>
                <a:ea typeface="Montserrat"/>
                <a:cs typeface="Montserrat"/>
                <a:sym typeface="Montserrat"/>
              </a:rPr>
              <a:t>Logistic Regression Best </a:t>
            </a:r>
            <a:r>
              <a:rPr lang="en" sz="1100">
                <a:solidFill>
                  <a:schemeClr val="dk1"/>
                </a:solidFill>
                <a:latin typeface="Montserrat"/>
                <a:ea typeface="Montserrat"/>
                <a:cs typeface="Montserrat"/>
                <a:sym typeface="Montserrat"/>
              </a:rPr>
              <a:t>Features: 15000</a:t>
            </a:r>
            <a:endParaRPr sz="1100">
              <a:latin typeface="Montserrat"/>
              <a:ea typeface="Montserrat"/>
              <a:cs typeface="Montserrat"/>
              <a:sym typeface="Montserrat"/>
            </a:endParaRPr>
          </a:p>
          <a:p>
            <a:pPr indent="-298450" lvl="0" marL="457200" rtl="0" algn="l">
              <a:spcBef>
                <a:spcPts val="0"/>
              </a:spcBef>
              <a:spcAft>
                <a:spcPts val="0"/>
              </a:spcAft>
              <a:buSzPts val="1100"/>
              <a:buFont typeface="Montserrat"/>
              <a:buChar char="-"/>
            </a:pPr>
            <a:r>
              <a:rPr lang="en" sz="1100">
                <a:latin typeface="Montserrat"/>
                <a:ea typeface="Montserrat"/>
                <a:cs typeface="Montserrat"/>
                <a:sym typeface="Montserrat"/>
              </a:rPr>
              <a:t>LinearSVC Best Features: 2000</a:t>
            </a:r>
            <a:endParaRPr sz="1100">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699"/>
                                        </p:tgtEl>
                                        <p:attrNameLst>
                                          <p:attrName>style.visibility</p:attrName>
                                        </p:attrNameLst>
                                      </p:cBhvr>
                                      <p:to>
                                        <p:strVal val="visible"/>
                                      </p:to>
                                    </p:set>
                                    <p:anim calcmode="lin" valueType="num">
                                      <p:cBhvr additive="base">
                                        <p:cTn dur="1000"/>
                                        <p:tgtEl>
                                          <p:spTgt spid="69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81"/>
          <p:cNvSpPr txBox="1"/>
          <p:nvPr>
            <p:ph type="title"/>
          </p:nvPr>
        </p:nvSpPr>
        <p:spPr>
          <a:xfrm>
            <a:off x="919800" y="445025"/>
            <a:ext cx="7304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Sentiment Classification - Text</a:t>
            </a:r>
            <a:endParaRPr/>
          </a:p>
        </p:txBody>
      </p:sp>
      <p:sp>
        <p:nvSpPr>
          <p:cNvPr id="709" name="Google Shape;709;p81"/>
          <p:cNvSpPr txBox="1"/>
          <p:nvPr/>
        </p:nvSpPr>
        <p:spPr>
          <a:xfrm>
            <a:off x="419025" y="1503050"/>
            <a:ext cx="40959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Montserrat"/>
                <a:ea typeface="Montserrat"/>
                <a:cs typeface="Montserrat"/>
                <a:sym typeface="Montserrat"/>
              </a:rPr>
              <a:t>Hyperparameter Tuning for the top-2 Models</a:t>
            </a:r>
            <a:endParaRPr sz="1100">
              <a:latin typeface="Montserrat"/>
              <a:ea typeface="Montserrat"/>
              <a:cs typeface="Montserrat"/>
              <a:sym typeface="Montserrat"/>
            </a:endParaRPr>
          </a:p>
        </p:txBody>
      </p:sp>
      <p:pic>
        <p:nvPicPr>
          <p:cNvPr id="710" name="Google Shape;710;p81"/>
          <p:cNvPicPr preferRelativeResize="0"/>
          <p:nvPr/>
        </p:nvPicPr>
        <p:blipFill rotWithShape="1">
          <a:blip r:embed="rId3">
            <a:alphaModFix/>
          </a:blip>
          <a:srcRect b="0" l="0" r="17484" t="0"/>
          <a:stretch/>
        </p:blipFill>
        <p:spPr>
          <a:xfrm>
            <a:off x="511249" y="1841750"/>
            <a:ext cx="3434700" cy="1174550"/>
          </a:xfrm>
          <a:prstGeom prst="rect">
            <a:avLst/>
          </a:prstGeom>
          <a:noFill/>
          <a:ln>
            <a:noFill/>
          </a:ln>
        </p:spPr>
      </p:pic>
      <p:pic>
        <p:nvPicPr>
          <p:cNvPr id="711" name="Google Shape;711;p81"/>
          <p:cNvPicPr preferRelativeResize="0"/>
          <p:nvPr/>
        </p:nvPicPr>
        <p:blipFill>
          <a:blip r:embed="rId4">
            <a:alphaModFix/>
          </a:blip>
          <a:stretch>
            <a:fillRect/>
          </a:stretch>
        </p:blipFill>
        <p:spPr>
          <a:xfrm>
            <a:off x="511250" y="3088650"/>
            <a:ext cx="2913000" cy="807325"/>
          </a:xfrm>
          <a:prstGeom prst="rect">
            <a:avLst/>
          </a:prstGeom>
          <a:noFill/>
          <a:ln>
            <a:noFill/>
          </a:ln>
        </p:spPr>
      </p:pic>
      <p:pic>
        <p:nvPicPr>
          <p:cNvPr id="712" name="Google Shape;712;p81"/>
          <p:cNvPicPr preferRelativeResize="0"/>
          <p:nvPr/>
        </p:nvPicPr>
        <p:blipFill>
          <a:blip r:embed="rId5">
            <a:alphaModFix/>
          </a:blip>
          <a:stretch>
            <a:fillRect/>
          </a:stretch>
        </p:blipFill>
        <p:spPr>
          <a:xfrm>
            <a:off x="4325850" y="1845498"/>
            <a:ext cx="2759789" cy="1243150"/>
          </a:xfrm>
          <a:prstGeom prst="rect">
            <a:avLst/>
          </a:prstGeom>
          <a:noFill/>
          <a:ln>
            <a:noFill/>
          </a:ln>
        </p:spPr>
      </p:pic>
      <p:pic>
        <p:nvPicPr>
          <p:cNvPr id="713" name="Google Shape;713;p81"/>
          <p:cNvPicPr preferRelativeResize="0"/>
          <p:nvPr/>
        </p:nvPicPr>
        <p:blipFill>
          <a:blip r:embed="rId6">
            <a:alphaModFix/>
          </a:blip>
          <a:stretch>
            <a:fillRect/>
          </a:stretch>
        </p:blipFill>
        <p:spPr>
          <a:xfrm>
            <a:off x="4325850" y="3184125"/>
            <a:ext cx="3019496" cy="711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708"/>
                                        </p:tgtEl>
                                        <p:attrNameLst>
                                          <p:attrName>style.visibility</p:attrName>
                                        </p:attrNameLst>
                                      </p:cBhvr>
                                      <p:to>
                                        <p:strVal val="visible"/>
                                      </p:to>
                                    </p:set>
                                    <p:anim calcmode="lin" valueType="num">
                                      <p:cBhvr additive="base">
                                        <p:cTn dur="1000"/>
                                        <p:tgtEl>
                                          <p:spTgt spid="70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82"/>
          <p:cNvSpPr txBox="1"/>
          <p:nvPr>
            <p:ph type="title"/>
          </p:nvPr>
        </p:nvSpPr>
        <p:spPr>
          <a:xfrm>
            <a:off x="919800" y="445025"/>
            <a:ext cx="7304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Sentiment Classification - Text</a:t>
            </a:r>
            <a:endParaRPr/>
          </a:p>
        </p:txBody>
      </p:sp>
      <p:sp>
        <p:nvSpPr>
          <p:cNvPr id="719" name="Google Shape;719;p82"/>
          <p:cNvSpPr txBox="1"/>
          <p:nvPr/>
        </p:nvSpPr>
        <p:spPr>
          <a:xfrm>
            <a:off x="522200" y="1017725"/>
            <a:ext cx="40959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Montserrat"/>
                <a:ea typeface="Montserrat"/>
                <a:cs typeface="Montserrat"/>
                <a:sym typeface="Montserrat"/>
              </a:rPr>
              <a:t>Selected Best Model: Logistic Regression </a:t>
            </a:r>
            <a:endParaRPr b="1" sz="1100">
              <a:latin typeface="Montserrat"/>
              <a:ea typeface="Montserrat"/>
              <a:cs typeface="Montserrat"/>
              <a:sym typeface="Montserrat"/>
            </a:endParaRPr>
          </a:p>
        </p:txBody>
      </p:sp>
      <p:pic>
        <p:nvPicPr>
          <p:cNvPr id="720" name="Google Shape;720;p82"/>
          <p:cNvPicPr preferRelativeResize="0"/>
          <p:nvPr/>
        </p:nvPicPr>
        <p:blipFill>
          <a:blip r:embed="rId3">
            <a:alphaModFix/>
          </a:blip>
          <a:stretch>
            <a:fillRect/>
          </a:stretch>
        </p:blipFill>
        <p:spPr>
          <a:xfrm>
            <a:off x="608075" y="1356425"/>
            <a:ext cx="2947825" cy="1260350"/>
          </a:xfrm>
          <a:prstGeom prst="rect">
            <a:avLst/>
          </a:prstGeom>
          <a:noFill/>
          <a:ln>
            <a:noFill/>
          </a:ln>
        </p:spPr>
      </p:pic>
      <p:pic>
        <p:nvPicPr>
          <p:cNvPr id="721" name="Google Shape;721;p82"/>
          <p:cNvPicPr preferRelativeResize="0"/>
          <p:nvPr/>
        </p:nvPicPr>
        <p:blipFill>
          <a:blip r:embed="rId4">
            <a:alphaModFix/>
          </a:blip>
          <a:stretch>
            <a:fillRect/>
          </a:stretch>
        </p:blipFill>
        <p:spPr>
          <a:xfrm>
            <a:off x="3813800" y="1343725"/>
            <a:ext cx="1823244" cy="1587625"/>
          </a:xfrm>
          <a:prstGeom prst="rect">
            <a:avLst/>
          </a:prstGeom>
          <a:noFill/>
          <a:ln>
            <a:noFill/>
          </a:ln>
        </p:spPr>
      </p:pic>
      <p:pic>
        <p:nvPicPr>
          <p:cNvPr id="722" name="Google Shape;722;p82"/>
          <p:cNvPicPr preferRelativeResize="0"/>
          <p:nvPr/>
        </p:nvPicPr>
        <p:blipFill>
          <a:blip r:embed="rId5">
            <a:alphaModFix/>
          </a:blip>
          <a:stretch>
            <a:fillRect/>
          </a:stretch>
        </p:blipFill>
        <p:spPr>
          <a:xfrm>
            <a:off x="608075" y="2723550"/>
            <a:ext cx="2615825" cy="1818575"/>
          </a:xfrm>
          <a:prstGeom prst="rect">
            <a:avLst/>
          </a:prstGeom>
          <a:noFill/>
          <a:ln>
            <a:noFill/>
          </a:ln>
        </p:spPr>
      </p:pic>
      <p:pic>
        <p:nvPicPr>
          <p:cNvPr id="723" name="Google Shape;723;p82"/>
          <p:cNvPicPr preferRelativeResize="0"/>
          <p:nvPr/>
        </p:nvPicPr>
        <p:blipFill>
          <a:blip r:embed="rId6">
            <a:alphaModFix/>
          </a:blip>
          <a:stretch>
            <a:fillRect/>
          </a:stretch>
        </p:blipFill>
        <p:spPr>
          <a:xfrm>
            <a:off x="6225794" y="1398700"/>
            <a:ext cx="2860656" cy="2047474"/>
          </a:xfrm>
          <a:prstGeom prst="rect">
            <a:avLst/>
          </a:prstGeom>
          <a:noFill/>
          <a:ln>
            <a:noFill/>
          </a:ln>
        </p:spPr>
      </p:pic>
      <p:pic>
        <p:nvPicPr>
          <p:cNvPr id="724" name="Google Shape;724;p82"/>
          <p:cNvPicPr preferRelativeResize="0"/>
          <p:nvPr/>
        </p:nvPicPr>
        <p:blipFill>
          <a:blip r:embed="rId7">
            <a:alphaModFix/>
          </a:blip>
          <a:stretch>
            <a:fillRect/>
          </a:stretch>
        </p:blipFill>
        <p:spPr>
          <a:xfrm>
            <a:off x="3813800" y="2997750"/>
            <a:ext cx="2255311" cy="1840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718"/>
                                        </p:tgtEl>
                                        <p:attrNameLst>
                                          <p:attrName>style.visibility</p:attrName>
                                        </p:attrNameLst>
                                      </p:cBhvr>
                                      <p:to>
                                        <p:strVal val="visible"/>
                                      </p:to>
                                    </p:set>
                                    <p:anim calcmode="lin" valueType="num">
                                      <p:cBhvr additive="base">
                                        <p:cTn dur="1000"/>
                                        <p:tgtEl>
                                          <p:spTgt spid="71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6"/>
          <p:cNvSpPr txBox="1"/>
          <p:nvPr>
            <p:ph type="title"/>
          </p:nvPr>
        </p:nvSpPr>
        <p:spPr>
          <a:xfrm>
            <a:off x="215350" y="2256512"/>
            <a:ext cx="1832100" cy="58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t>Zowie</a:t>
            </a:r>
            <a:endParaRPr sz="2100"/>
          </a:p>
        </p:txBody>
      </p:sp>
      <p:sp>
        <p:nvSpPr>
          <p:cNvPr id="485" name="Google Shape;485;p56"/>
          <p:cNvSpPr txBox="1"/>
          <p:nvPr>
            <p:ph idx="1" type="subTitle"/>
          </p:nvPr>
        </p:nvSpPr>
        <p:spPr>
          <a:xfrm>
            <a:off x="215350" y="2843339"/>
            <a:ext cx="1832100" cy="83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100"/>
              <a:t>“Fare Per Mile is most affected by time of flight”</a:t>
            </a:r>
            <a:endParaRPr sz="1100"/>
          </a:p>
        </p:txBody>
      </p:sp>
      <p:sp>
        <p:nvSpPr>
          <p:cNvPr id="486" name="Google Shape;486;p56"/>
          <p:cNvSpPr txBox="1"/>
          <p:nvPr>
            <p:ph idx="8" type="subTitle"/>
          </p:nvPr>
        </p:nvSpPr>
        <p:spPr>
          <a:xfrm>
            <a:off x="4425225" y="2843350"/>
            <a:ext cx="1908000" cy="9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t>“Customer service are the primary contributing factor to availability of passengers”</a:t>
            </a:r>
            <a:endParaRPr/>
          </a:p>
          <a:p>
            <a:pPr indent="0" lvl="0" marL="0" rtl="0" algn="ctr">
              <a:spcBef>
                <a:spcPts val="0"/>
              </a:spcBef>
              <a:spcAft>
                <a:spcPts val="0"/>
              </a:spcAft>
              <a:buClr>
                <a:schemeClr val="dk1"/>
              </a:buClr>
              <a:buSzPts val="1100"/>
              <a:buFont typeface="Arial"/>
              <a:buNone/>
            </a:pPr>
            <a:r>
              <a:t/>
            </a:r>
            <a:endParaRPr sz="1100"/>
          </a:p>
        </p:txBody>
      </p:sp>
      <p:sp>
        <p:nvSpPr>
          <p:cNvPr id="487" name="Google Shape;487;p56"/>
          <p:cNvSpPr txBox="1"/>
          <p:nvPr>
            <p:ph idx="4" type="title"/>
          </p:nvPr>
        </p:nvSpPr>
        <p:spPr>
          <a:xfrm>
            <a:off x="2881151" y="1563650"/>
            <a:ext cx="679200" cy="66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02</a:t>
            </a:r>
            <a:endParaRPr sz="3200"/>
          </a:p>
        </p:txBody>
      </p:sp>
      <p:sp>
        <p:nvSpPr>
          <p:cNvPr id="488" name="Google Shape;488;p56"/>
          <p:cNvSpPr txBox="1"/>
          <p:nvPr>
            <p:ph idx="2" type="title"/>
          </p:nvPr>
        </p:nvSpPr>
        <p:spPr>
          <a:xfrm>
            <a:off x="813475" y="1563650"/>
            <a:ext cx="679200" cy="66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01</a:t>
            </a:r>
            <a:endParaRPr sz="3200"/>
          </a:p>
        </p:txBody>
      </p:sp>
      <p:sp>
        <p:nvSpPr>
          <p:cNvPr id="489" name="Google Shape;489;p56"/>
          <p:cNvSpPr txBox="1"/>
          <p:nvPr>
            <p:ph idx="3" type="title"/>
          </p:nvPr>
        </p:nvSpPr>
        <p:spPr>
          <a:xfrm>
            <a:off x="2320283" y="2256512"/>
            <a:ext cx="1832100" cy="58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t>ZhangXiang</a:t>
            </a:r>
            <a:endParaRPr sz="2100"/>
          </a:p>
        </p:txBody>
      </p:sp>
      <p:sp>
        <p:nvSpPr>
          <p:cNvPr id="490" name="Google Shape;490;p56"/>
          <p:cNvSpPr txBox="1"/>
          <p:nvPr>
            <p:ph idx="5" type="subTitle"/>
          </p:nvPr>
        </p:nvSpPr>
        <p:spPr>
          <a:xfrm>
            <a:off x="2320283" y="2843352"/>
            <a:ext cx="1832100" cy="83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t>“The quality of a flight experience can affect passengers choice of flight”</a:t>
            </a:r>
            <a:endParaRPr/>
          </a:p>
          <a:p>
            <a:pPr indent="0" lvl="0" marL="0" rtl="0" algn="ctr">
              <a:spcBef>
                <a:spcPts val="0"/>
              </a:spcBef>
              <a:spcAft>
                <a:spcPts val="0"/>
              </a:spcAft>
              <a:buClr>
                <a:schemeClr val="dk1"/>
              </a:buClr>
              <a:buSzPts val="1100"/>
              <a:buFont typeface="Arial"/>
              <a:buNone/>
            </a:pPr>
            <a:r>
              <a:t/>
            </a:r>
            <a:endParaRPr sz="1100"/>
          </a:p>
        </p:txBody>
      </p:sp>
      <p:sp>
        <p:nvSpPr>
          <p:cNvPr id="491" name="Google Shape;491;p56"/>
          <p:cNvSpPr txBox="1"/>
          <p:nvPr>
            <p:ph idx="6" type="title"/>
          </p:nvPr>
        </p:nvSpPr>
        <p:spPr>
          <a:xfrm>
            <a:off x="4425215" y="2256512"/>
            <a:ext cx="1832100" cy="58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t>Parik</a:t>
            </a:r>
            <a:endParaRPr sz="2100"/>
          </a:p>
        </p:txBody>
      </p:sp>
      <p:sp>
        <p:nvSpPr>
          <p:cNvPr id="492" name="Google Shape;492;p56"/>
          <p:cNvSpPr txBox="1"/>
          <p:nvPr>
            <p:ph idx="7" type="title"/>
          </p:nvPr>
        </p:nvSpPr>
        <p:spPr>
          <a:xfrm>
            <a:off x="5003427" y="1563650"/>
            <a:ext cx="679200" cy="66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03</a:t>
            </a:r>
            <a:endParaRPr sz="3200"/>
          </a:p>
        </p:txBody>
      </p:sp>
      <p:sp>
        <p:nvSpPr>
          <p:cNvPr id="493" name="Google Shape;493;p56"/>
          <p:cNvSpPr txBox="1"/>
          <p:nvPr>
            <p:ph idx="21" type="title"/>
          </p:nvPr>
        </p:nvSpPr>
        <p:spPr>
          <a:xfrm>
            <a:off x="2332400" y="597425"/>
            <a:ext cx="4479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494" name="Google Shape;494;p56"/>
          <p:cNvSpPr txBox="1"/>
          <p:nvPr>
            <p:ph idx="8" type="subTitle"/>
          </p:nvPr>
        </p:nvSpPr>
        <p:spPr>
          <a:xfrm>
            <a:off x="6738540" y="2850902"/>
            <a:ext cx="1832100" cy="83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t>“Weather conditions are the primary </a:t>
            </a:r>
            <a:r>
              <a:rPr lang="en" sz="1100"/>
              <a:t>contributing</a:t>
            </a:r>
            <a:r>
              <a:rPr lang="en" sz="1100"/>
              <a:t> factor to airline delay”</a:t>
            </a:r>
            <a:endParaRPr sz="1100"/>
          </a:p>
        </p:txBody>
      </p:sp>
      <p:sp>
        <p:nvSpPr>
          <p:cNvPr id="495" name="Google Shape;495;p56"/>
          <p:cNvSpPr txBox="1"/>
          <p:nvPr>
            <p:ph idx="6" type="title"/>
          </p:nvPr>
        </p:nvSpPr>
        <p:spPr>
          <a:xfrm>
            <a:off x="6738540" y="2264062"/>
            <a:ext cx="1832100" cy="58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t>Siddarth</a:t>
            </a:r>
            <a:endParaRPr sz="2100"/>
          </a:p>
        </p:txBody>
      </p:sp>
      <p:sp>
        <p:nvSpPr>
          <p:cNvPr id="496" name="Google Shape;496;p56"/>
          <p:cNvSpPr txBox="1"/>
          <p:nvPr>
            <p:ph idx="7" type="title"/>
          </p:nvPr>
        </p:nvSpPr>
        <p:spPr>
          <a:xfrm>
            <a:off x="7320898" y="1569642"/>
            <a:ext cx="679200" cy="66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04</a:t>
            </a:r>
            <a:endParaRPr sz="32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83"/>
          <p:cNvSpPr txBox="1"/>
          <p:nvPr>
            <p:ph type="title"/>
          </p:nvPr>
        </p:nvSpPr>
        <p:spPr>
          <a:xfrm>
            <a:off x="1124100" y="445025"/>
            <a:ext cx="6895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Topic Modelling</a:t>
            </a:r>
            <a:endParaRPr/>
          </a:p>
        </p:txBody>
      </p:sp>
      <p:pic>
        <p:nvPicPr>
          <p:cNvPr id="730" name="Google Shape;730;p83"/>
          <p:cNvPicPr preferRelativeResize="0"/>
          <p:nvPr/>
        </p:nvPicPr>
        <p:blipFill>
          <a:blip r:embed="rId3">
            <a:alphaModFix/>
          </a:blip>
          <a:stretch>
            <a:fillRect/>
          </a:stretch>
        </p:blipFill>
        <p:spPr>
          <a:xfrm>
            <a:off x="5939025" y="3125875"/>
            <a:ext cx="2749676" cy="1698700"/>
          </a:xfrm>
          <a:prstGeom prst="rect">
            <a:avLst/>
          </a:prstGeom>
          <a:noFill/>
          <a:ln>
            <a:noFill/>
          </a:ln>
        </p:spPr>
      </p:pic>
      <p:sp>
        <p:nvSpPr>
          <p:cNvPr id="731" name="Google Shape;731;p83"/>
          <p:cNvSpPr txBox="1"/>
          <p:nvPr/>
        </p:nvSpPr>
        <p:spPr>
          <a:xfrm>
            <a:off x="1048200" y="1104182"/>
            <a:ext cx="4761600" cy="32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Performed all model below with BOW/TFIDF:</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Latent Dirichlet Allocation (LDA)</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Latent Semantic Indexing (LSI)</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Hierarchical Dirichlet Process (HDP)</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Identify best model through assessing Coherence and Perplexity</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298450" lvl="0" marL="457200" rtl="0" algn="l">
              <a:spcBef>
                <a:spcPts val="0"/>
              </a:spcBef>
              <a:spcAft>
                <a:spcPts val="0"/>
              </a:spcAft>
              <a:buSzPts val="1100"/>
              <a:buFont typeface="Montserrat"/>
              <a:buChar char="-"/>
            </a:pPr>
            <a:r>
              <a:rPr b="1" lang="en" sz="1100">
                <a:latin typeface="Montserrat"/>
                <a:ea typeface="Montserrat"/>
                <a:cs typeface="Montserrat"/>
                <a:sym typeface="Montserrat"/>
              </a:rPr>
              <a:t>Coherence </a:t>
            </a:r>
            <a:r>
              <a:rPr lang="en" sz="1100">
                <a:latin typeface="Montserrat"/>
                <a:ea typeface="Montserrat"/>
                <a:cs typeface="Montserrat"/>
                <a:sym typeface="Montserrat"/>
              </a:rPr>
              <a:t>measures how semantically similar the words are in a topic. A high coherence score indicates that the words in a topic are closely related and make sense together.</a:t>
            </a:r>
            <a:endParaRPr sz="1100">
              <a:latin typeface="Montserrat"/>
              <a:ea typeface="Montserrat"/>
              <a:cs typeface="Montserrat"/>
              <a:sym typeface="Montserrat"/>
            </a:endParaRPr>
          </a:p>
          <a:p>
            <a:pPr indent="-298450" lvl="0" marL="457200" rtl="0" algn="l">
              <a:spcBef>
                <a:spcPts val="0"/>
              </a:spcBef>
              <a:spcAft>
                <a:spcPts val="0"/>
              </a:spcAft>
              <a:buSzPts val="1100"/>
              <a:buFont typeface="Montserrat"/>
              <a:buChar char="-"/>
            </a:pPr>
            <a:r>
              <a:rPr b="1" lang="en" sz="1100">
                <a:latin typeface="Montserrat"/>
                <a:ea typeface="Montserrat"/>
                <a:cs typeface="Montserrat"/>
                <a:sym typeface="Montserrat"/>
              </a:rPr>
              <a:t>Perplexity </a:t>
            </a:r>
            <a:r>
              <a:rPr lang="en" sz="1100">
                <a:latin typeface="Montserrat"/>
                <a:ea typeface="Montserrat"/>
                <a:cs typeface="Montserrat"/>
                <a:sym typeface="Montserrat"/>
              </a:rPr>
              <a:t>measures how well a topic model can predict new or unseen data. A low perplexity score indicates that the topic model is confident and accurate in its predictions.</a:t>
            </a:r>
            <a:endParaRPr sz="1100">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732" name="Google Shape;732;p83"/>
          <p:cNvSpPr txBox="1"/>
          <p:nvPr/>
        </p:nvSpPr>
        <p:spPr>
          <a:xfrm>
            <a:off x="5939025" y="2773625"/>
            <a:ext cx="31662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Montserrat"/>
                <a:ea typeface="Montserrat"/>
                <a:cs typeface="Montserrat"/>
                <a:sym typeface="Montserrat"/>
              </a:rPr>
              <a:t>Best Topic Model at 13 Topics: LDA_BOW</a:t>
            </a:r>
            <a:endParaRPr sz="1100">
              <a:latin typeface="Montserrat"/>
              <a:ea typeface="Montserrat"/>
              <a:cs typeface="Montserrat"/>
              <a:sym typeface="Montserrat"/>
            </a:endParaRPr>
          </a:p>
        </p:txBody>
      </p:sp>
      <p:pic>
        <p:nvPicPr>
          <p:cNvPr id="733" name="Google Shape;733;p83"/>
          <p:cNvPicPr preferRelativeResize="0"/>
          <p:nvPr/>
        </p:nvPicPr>
        <p:blipFill>
          <a:blip r:embed="rId4">
            <a:alphaModFix/>
          </a:blip>
          <a:stretch>
            <a:fillRect/>
          </a:stretch>
        </p:blipFill>
        <p:spPr>
          <a:xfrm>
            <a:off x="5928925" y="1191100"/>
            <a:ext cx="2228575" cy="1582525"/>
          </a:xfrm>
          <a:prstGeom prst="rect">
            <a:avLst/>
          </a:prstGeom>
          <a:noFill/>
          <a:ln>
            <a:noFill/>
          </a:ln>
        </p:spPr>
      </p:pic>
      <p:sp>
        <p:nvSpPr>
          <p:cNvPr id="734" name="Google Shape;734;p83"/>
          <p:cNvSpPr txBox="1"/>
          <p:nvPr/>
        </p:nvSpPr>
        <p:spPr>
          <a:xfrm>
            <a:off x="5939025" y="878200"/>
            <a:ext cx="31662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Montserrat"/>
                <a:ea typeface="Montserrat"/>
                <a:cs typeface="Montserrat"/>
                <a:sym typeface="Montserrat"/>
              </a:rPr>
              <a:t>Model Comparison through coherence</a:t>
            </a:r>
            <a:endParaRPr sz="1100">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729"/>
                                        </p:tgtEl>
                                        <p:attrNameLst>
                                          <p:attrName>style.visibility</p:attrName>
                                        </p:attrNameLst>
                                      </p:cBhvr>
                                      <p:to>
                                        <p:strVal val="visible"/>
                                      </p:to>
                                    </p:set>
                                    <p:anim calcmode="lin" valueType="num">
                                      <p:cBhvr additive="base">
                                        <p:cTn dur="1000"/>
                                        <p:tgtEl>
                                          <p:spTgt spid="72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84"/>
          <p:cNvSpPr txBox="1"/>
          <p:nvPr>
            <p:ph type="title"/>
          </p:nvPr>
        </p:nvSpPr>
        <p:spPr>
          <a:xfrm>
            <a:off x="1124100" y="445025"/>
            <a:ext cx="6895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Topic Modelling</a:t>
            </a:r>
            <a:endParaRPr/>
          </a:p>
        </p:txBody>
      </p:sp>
      <p:sp>
        <p:nvSpPr>
          <p:cNvPr id="740" name="Google Shape;740;p84"/>
          <p:cNvSpPr txBox="1"/>
          <p:nvPr/>
        </p:nvSpPr>
        <p:spPr>
          <a:xfrm>
            <a:off x="497350" y="1017725"/>
            <a:ext cx="5729100" cy="7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Topic Model Comparison through Visuals</a:t>
            </a:r>
            <a:endParaRPr b="1">
              <a:latin typeface="Montserrat"/>
              <a:ea typeface="Montserrat"/>
              <a:cs typeface="Montserrat"/>
              <a:sym typeface="Montserrat"/>
            </a:endParaRPr>
          </a:p>
        </p:txBody>
      </p:sp>
      <p:pic>
        <p:nvPicPr>
          <p:cNvPr id="741" name="Google Shape;741;p84"/>
          <p:cNvPicPr preferRelativeResize="0"/>
          <p:nvPr/>
        </p:nvPicPr>
        <p:blipFill>
          <a:blip r:embed="rId3">
            <a:alphaModFix/>
          </a:blip>
          <a:stretch>
            <a:fillRect/>
          </a:stretch>
        </p:blipFill>
        <p:spPr>
          <a:xfrm>
            <a:off x="4838250" y="1748225"/>
            <a:ext cx="3646074" cy="2910874"/>
          </a:xfrm>
          <a:prstGeom prst="rect">
            <a:avLst/>
          </a:prstGeom>
          <a:noFill/>
          <a:ln>
            <a:noFill/>
          </a:ln>
        </p:spPr>
      </p:pic>
      <p:pic>
        <p:nvPicPr>
          <p:cNvPr id="742" name="Google Shape;742;p84"/>
          <p:cNvPicPr preferRelativeResize="0"/>
          <p:nvPr/>
        </p:nvPicPr>
        <p:blipFill>
          <a:blip r:embed="rId4">
            <a:alphaModFix/>
          </a:blip>
          <a:stretch>
            <a:fillRect/>
          </a:stretch>
        </p:blipFill>
        <p:spPr>
          <a:xfrm>
            <a:off x="560275" y="1748225"/>
            <a:ext cx="3829486" cy="2910874"/>
          </a:xfrm>
          <a:prstGeom prst="rect">
            <a:avLst/>
          </a:prstGeom>
          <a:noFill/>
          <a:ln>
            <a:noFill/>
          </a:ln>
        </p:spPr>
      </p:pic>
      <p:sp>
        <p:nvSpPr>
          <p:cNvPr id="743" name="Google Shape;743;p84"/>
          <p:cNvSpPr txBox="1"/>
          <p:nvPr/>
        </p:nvSpPr>
        <p:spPr>
          <a:xfrm>
            <a:off x="560275" y="1420800"/>
            <a:ext cx="4278000" cy="2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Montserrat"/>
                <a:ea typeface="Montserrat"/>
                <a:cs typeface="Montserrat"/>
                <a:sym typeface="Montserrat"/>
              </a:rPr>
              <a:t>LDA_TFIDF : Highest </a:t>
            </a:r>
            <a:endParaRPr sz="1100">
              <a:latin typeface="Montserrat"/>
              <a:ea typeface="Montserrat"/>
              <a:cs typeface="Montserrat"/>
              <a:sym typeface="Montserrat"/>
            </a:endParaRPr>
          </a:p>
        </p:txBody>
      </p:sp>
      <p:pic>
        <p:nvPicPr>
          <p:cNvPr id="744" name="Google Shape;744;p84"/>
          <p:cNvPicPr preferRelativeResize="0"/>
          <p:nvPr/>
        </p:nvPicPr>
        <p:blipFill>
          <a:blip r:embed="rId5">
            <a:alphaModFix/>
          </a:blip>
          <a:stretch>
            <a:fillRect/>
          </a:stretch>
        </p:blipFill>
        <p:spPr>
          <a:xfrm>
            <a:off x="2199225" y="1511501"/>
            <a:ext cx="2325340" cy="179599"/>
          </a:xfrm>
          <a:prstGeom prst="rect">
            <a:avLst/>
          </a:prstGeom>
          <a:noFill/>
          <a:ln>
            <a:noFill/>
          </a:ln>
        </p:spPr>
      </p:pic>
      <p:sp>
        <p:nvSpPr>
          <p:cNvPr id="745" name="Google Shape;745;p84"/>
          <p:cNvSpPr txBox="1"/>
          <p:nvPr/>
        </p:nvSpPr>
        <p:spPr>
          <a:xfrm>
            <a:off x="4785875" y="1247825"/>
            <a:ext cx="4278000" cy="2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Montserrat"/>
                <a:ea typeface="Montserrat"/>
                <a:cs typeface="Montserrat"/>
                <a:sym typeface="Montserrat"/>
              </a:rPr>
              <a:t>Selected as Best</a:t>
            </a:r>
            <a:r>
              <a:rPr lang="en" sz="1100">
                <a:latin typeface="Montserrat"/>
                <a:ea typeface="Montserrat"/>
                <a:cs typeface="Montserrat"/>
                <a:sym typeface="Montserrat"/>
              </a:rPr>
              <a:t>: Able to identify distinct topics</a:t>
            </a:r>
            <a:br>
              <a:rPr lang="en" sz="1100">
                <a:latin typeface="Montserrat"/>
                <a:ea typeface="Montserrat"/>
                <a:cs typeface="Montserrat"/>
                <a:sym typeface="Montserrat"/>
              </a:rPr>
            </a:br>
            <a:r>
              <a:rPr lang="en" sz="1100">
                <a:latin typeface="Montserrat"/>
                <a:ea typeface="Montserrat"/>
                <a:cs typeface="Montserrat"/>
                <a:sym typeface="Montserrat"/>
              </a:rPr>
              <a:t>LDA_BOW : Second Highest </a:t>
            </a:r>
            <a:endParaRPr sz="1100">
              <a:latin typeface="Montserrat"/>
              <a:ea typeface="Montserrat"/>
              <a:cs typeface="Montserrat"/>
              <a:sym typeface="Montserrat"/>
            </a:endParaRPr>
          </a:p>
        </p:txBody>
      </p:sp>
      <p:pic>
        <p:nvPicPr>
          <p:cNvPr id="746" name="Google Shape;746;p84"/>
          <p:cNvPicPr preferRelativeResize="0"/>
          <p:nvPr/>
        </p:nvPicPr>
        <p:blipFill>
          <a:blip r:embed="rId6">
            <a:alphaModFix/>
          </a:blip>
          <a:stretch>
            <a:fillRect/>
          </a:stretch>
        </p:blipFill>
        <p:spPr>
          <a:xfrm>
            <a:off x="6906075" y="1511501"/>
            <a:ext cx="1910285" cy="1795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739"/>
                                        </p:tgtEl>
                                        <p:attrNameLst>
                                          <p:attrName>style.visibility</p:attrName>
                                        </p:attrNameLst>
                                      </p:cBhvr>
                                      <p:to>
                                        <p:strVal val="visible"/>
                                      </p:to>
                                    </p:set>
                                    <p:anim calcmode="lin" valueType="num">
                                      <p:cBhvr additive="base">
                                        <p:cTn dur="1000"/>
                                        <p:tgtEl>
                                          <p:spTgt spid="73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85"/>
          <p:cNvSpPr txBox="1"/>
          <p:nvPr>
            <p:ph type="title"/>
          </p:nvPr>
        </p:nvSpPr>
        <p:spPr>
          <a:xfrm>
            <a:off x="1124100" y="445025"/>
            <a:ext cx="6895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Topic Modelling</a:t>
            </a:r>
            <a:endParaRPr/>
          </a:p>
        </p:txBody>
      </p:sp>
      <p:pic>
        <p:nvPicPr>
          <p:cNvPr id="752" name="Google Shape;752;p85"/>
          <p:cNvPicPr preferRelativeResize="0"/>
          <p:nvPr/>
        </p:nvPicPr>
        <p:blipFill>
          <a:blip r:embed="rId3">
            <a:alphaModFix/>
          </a:blip>
          <a:stretch>
            <a:fillRect/>
          </a:stretch>
        </p:blipFill>
        <p:spPr>
          <a:xfrm>
            <a:off x="2835900" y="1449475"/>
            <a:ext cx="3472201" cy="3353125"/>
          </a:xfrm>
          <a:prstGeom prst="rect">
            <a:avLst/>
          </a:prstGeom>
          <a:noFill/>
          <a:ln>
            <a:noFill/>
          </a:ln>
        </p:spPr>
      </p:pic>
      <p:sp>
        <p:nvSpPr>
          <p:cNvPr id="753" name="Google Shape;753;p85"/>
          <p:cNvSpPr txBox="1"/>
          <p:nvPr/>
        </p:nvSpPr>
        <p:spPr>
          <a:xfrm>
            <a:off x="2788475" y="1063788"/>
            <a:ext cx="43539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Some topics Extracted from Best Model</a:t>
            </a:r>
            <a:endParaRPr>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751"/>
                                        </p:tgtEl>
                                        <p:attrNameLst>
                                          <p:attrName>style.visibility</p:attrName>
                                        </p:attrNameLst>
                                      </p:cBhvr>
                                      <p:to>
                                        <p:strVal val="visible"/>
                                      </p:to>
                                    </p:set>
                                    <p:anim calcmode="lin" valueType="num">
                                      <p:cBhvr additive="base">
                                        <p:cTn dur="1000"/>
                                        <p:tgtEl>
                                          <p:spTgt spid="75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86"/>
          <p:cNvSpPr txBox="1"/>
          <p:nvPr>
            <p:ph type="title"/>
          </p:nvPr>
        </p:nvSpPr>
        <p:spPr>
          <a:xfrm>
            <a:off x="1124100" y="445025"/>
            <a:ext cx="6895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Aspect Based Sentiment Classification</a:t>
            </a:r>
            <a:endParaRPr/>
          </a:p>
        </p:txBody>
      </p:sp>
      <p:sp>
        <p:nvSpPr>
          <p:cNvPr id="759" name="Google Shape;759;p86"/>
          <p:cNvSpPr txBox="1"/>
          <p:nvPr/>
        </p:nvSpPr>
        <p:spPr>
          <a:xfrm>
            <a:off x="1124100" y="1223100"/>
            <a:ext cx="5556300" cy="3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Pre-Trained Transformer in Sentiment Classification</a:t>
            </a:r>
            <a:endParaRPr>
              <a:latin typeface="Montserrat"/>
              <a:ea typeface="Montserrat"/>
              <a:cs typeface="Montserrat"/>
              <a:sym typeface="Montserrat"/>
            </a:endParaRPr>
          </a:p>
        </p:txBody>
      </p:sp>
      <p:pic>
        <p:nvPicPr>
          <p:cNvPr id="760" name="Google Shape;760;p86"/>
          <p:cNvPicPr preferRelativeResize="0"/>
          <p:nvPr/>
        </p:nvPicPr>
        <p:blipFill>
          <a:blip r:embed="rId3">
            <a:alphaModFix/>
          </a:blip>
          <a:stretch>
            <a:fillRect/>
          </a:stretch>
        </p:blipFill>
        <p:spPr>
          <a:xfrm>
            <a:off x="1176500" y="1678400"/>
            <a:ext cx="7400925" cy="2571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758"/>
                                        </p:tgtEl>
                                        <p:attrNameLst>
                                          <p:attrName>style.visibility</p:attrName>
                                        </p:attrNameLst>
                                      </p:cBhvr>
                                      <p:to>
                                        <p:strVal val="visible"/>
                                      </p:to>
                                    </p:set>
                                    <p:anim calcmode="lin" valueType="num">
                                      <p:cBhvr additive="base">
                                        <p:cTn dur="1000"/>
                                        <p:tgtEl>
                                          <p:spTgt spid="75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87"/>
          <p:cNvSpPr txBox="1"/>
          <p:nvPr>
            <p:ph type="title"/>
          </p:nvPr>
        </p:nvSpPr>
        <p:spPr>
          <a:xfrm>
            <a:off x="1124100" y="445025"/>
            <a:ext cx="6895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Aspect Based Sentiment Classification</a:t>
            </a:r>
            <a:endParaRPr/>
          </a:p>
        </p:txBody>
      </p:sp>
      <p:pic>
        <p:nvPicPr>
          <p:cNvPr id="766" name="Google Shape;766;p87"/>
          <p:cNvPicPr preferRelativeResize="0"/>
          <p:nvPr/>
        </p:nvPicPr>
        <p:blipFill>
          <a:blip r:embed="rId3">
            <a:alphaModFix/>
          </a:blip>
          <a:stretch>
            <a:fillRect/>
          </a:stretch>
        </p:blipFill>
        <p:spPr>
          <a:xfrm>
            <a:off x="1260100" y="1489475"/>
            <a:ext cx="7000875" cy="276225"/>
          </a:xfrm>
          <a:prstGeom prst="rect">
            <a:avLst/>
          </a:prstGeom>
          <a:noFill/>
          <a:ln>
            <a:noFill/>
          </a:ln>
        </p:spPr>
      </p:pic>
      <p:sp>
        <p:nvSpPr>
          <p:cNvPr id="767" name="Google Shape;767;p87"/>
          <p:cNvSpPr txBox="1"/>
          <p:nvPr/>
        </p:nvSpPr>
        <p:spPr>
          <a:xfrm>
            <a:off x="1245125" y="1106600"/>
            <a:ext cx="5265000" cy="26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Example of Testing</a:t>
            </a:r>
            <a:endParaRPr>
              <a:latin typeface="Montserrat"/>
              <a:ea typeface="Montserrat"/>
              <a:cs typeface="Montserrat"/>
              <a:sym typeface="Montserrat"/>
            </a:endParaRPr>
          </a:p>
        </p:txBody>
      </p:sp>
      <p:pic>
        <p:nvPicPr>
          <p:cNvPr id="768" name="Google Shape;768;p87"/>
          <p:cNvPicPr preferRelativeResize="0"/>
          <p:nvPr/>
        </p:nvPicPr>
        <p:blipFill>
          <a:blip r:embed="rId4">
            <a:alphaModFix/>
          </a:blip>
          <a:stretch>
            <a:fillRect/>
          </a:stretch>
        </p:blipFill>
        <p:spPr>
          <a:xfrm>
            <a:off x="5921900" y="2266938"/>
            <a:ext cx="2324100" cy="609600"/>
          </a:xfrm>
          <a:prstGeom prst="rect">
            <a:avLst/>
          </a:prstGeom>
          <a:noFill/>
          <a:ln>
            <a:noFill/>
          </a:ln>
        </p:spPr>
      </p:pic>
      <p:pic>
        <p:nvPicPr>
          <p:cNvPr id="769" name="Google Shape;769;p87"/>
          <p:cNvPicPr preferRelativeResize="0"/>
          <p:nvPr/>
        </p:nvPicPr>
        <p:blipFill>
          <a:blip r:embed="rId5">
            <a:alphaModFix/>
          </a:blip>
          <a:stretch>
            <a:fillRect/>
          </a:stretch>
        </p:blipFill>
        <p:spPr>
          <a:xfrm>
            <a:off x="1245138" y="2266938"/>
            <a:ext cx="2219325" cy="609600"/>
          </a:xfrm>
          <a:prstGeom prst="rect">
            <a:avLst/>
          </a:prstGeom>
          <a:noFill/>
          <a:ln>
            <a:noFill/>
          </a:ln>
        </p:spPr>
      </p:pic>
      <p:pic>
        <p:nvPicPr>
          <p:cNvPr id="770" name="Google Shape;770;p87"/>
          <p:cNvPicPr preferRelativeResize="0"/>
          <p:nvPr/>
        </p:nvPicPr>
        <p:blipFill>
          <a:blip r:embed="rId6">
            <a:alphaModFix/>
          </a:blip>
          <a:stretch>
            <a:fillRect/>
          </a:stretch>
        </p:blipFill>
        <p:spPr>
          <a:xfrm>
            <a:off x="3621613" y="2262175"/>
            <a:ext cx="2143125" cy="619125"/>
          </a:xfrm>
          <a:prstGeom prst="rect">
            <a:avLst/>
          </a:prstGeom>
          <a:noFill/>
          <a:ln>
            <a:noFill/>
          </a:ln>
        </p:spPr>
      </p:pic>
      <p:sp>
        <p:nvSpPr>
          <p:cNvPr id="771" name="Google Shape;771;p87"/>
          <p:cNvSpPr txBox="1"/>
          <p:nvPr/>
        </p:nvSpPr>
        <p:spPr>
          <a:xfrm>
            <a:off x="1260100" y="1880675"/>
            <a:ext cx="41376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Main 3 aspects involved in the sentence.</a:t>
            </a:r>
            <a:endParaRPr>
              <a:latin typeface="Montserrat"/>
              <a:ea typeface="Montserrat"/>
              <a:cs typeface="Montserrat"/>
              <a:sym typeface="Montserrat"/>
            </a:endParaRPr>
          </a:p>
        </p:txBody>
      </p:sp>
      <p:pic>
        <p:nvPicPr>
          <p:cNvPr id="772" name="Google Shape;772;p87"/>
          <p:cNvPicPr preferRelativeResize="0"/>
          <p:nvPr/>
        </p:nvPicPr>
        <p:blipFill>
          <a:blip r:embed="rId7">
            <a:alphaModFix/>
          </a:blip>
          <a:stretch>
            <a:fillRect/>
          </a:stretch>
        </p:blipFill>
        <p:spPr>
          <a:xfrm>
            <a:off x="1245125" y="3280125"/>
            <a:ext cx="2305050" cy="600075"/>
          </a:xfrm>
          <a:prstGeom prst="rect">
            <a:avLst/>
          </a:prstGeom>
          <a:noFill/>
          <a:ln>
            <a:noFill/>
          </a:ln>
        </p:spPr>
      </p:pic>
      <p:pic>
        <p:nvPicPr>
          <p:cNvPr id="773" name="Google Shape;773;p87"/>
          <p:cNvPicPr preferRelativeResize="0"/>
          <p:nvPr/>
        </p:nvPicPr>
        <p:blipFill>
          <a:blip r:embed="rId8">
            <a:alphaModFix/>
          </a:blip>
          <a:stretch>
            <a:fillRect/>
          </a:stretch>
        </p:blipFill>
        <p:spPr>
          <a:xfrm>
            <a:off x="3728525" y="3303938"/>
            <a:ext cx="2238375" cy="552450"/>
          </a:xfrm>
          <a:prstGeom prst="rect">
            <a:avLst/>
          </a:prstGeom>
          <a:noFill/>
          <a:ln>
            <a:noFill/>
          </a:ln>
        </p:spPr>
      </p:pic>
      <p:pic>
        <p:nvPicPr>
          <p:cNvPr id="774" name="Google Shape;774;p87"/>
          <p:cNvPicPr preferRelativeResize="0"/>
          <p:nvPr/>
        </p:nvPicPr>
        <p:blipFill>
          <a:blip r:embed="rId9">
            <a:alphaModFix/>
          </a:blip>
          <a:stretch>
            <a:fillRect/>
          </a:stretch>
        </p:blipFill>
        <p:spPr>
          <a:xfrm>
            <a:off x="6145250" y="3303950"/>
            <a:ext cx="2162175" cy="619125"/>
          </a:xfrm>
          <a:prstGeom prst="rect">
            <a:avLst/>
          </a:prstGeom>
          <a:noFill/>
          <a:ln>
            <a:noFill/>
          </a:ln>
        </p:spPr>
      </p:pic>
      <p:sp>
        <p:nvSpPr>
          <p:cNvPr id="775" name="Google Shape;775;p87"/>
          <p:cNvSpPr txBox="1"/>
          <p:nvPr/>
        </p:nvSpPr>
        <p:spPr>
          <a:xfrm>
            <a:off x="1245125" y="2909738"/>
            <a:ext cx="41376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Other aspects not in the sentence.</a:t>
            </a:r>
            <a:endParaRPr>
              <a:latin typeface="Montserrat"/>
              <a:ea typeface="Montserrat"/>
              <a:cs typeface="Montserrat"/>
              <a:sym typeface="Montserrat"/>
            </a:endParaRPr>
          </a:p>
        </p:txBody>
      </p:sp>
      <p:pic>
        <p:nvPicPr>
          <p:cNvPr id="776" name="Google Shape;776;p87"/>
          <p:cNvPicPr preferRelativeResize="0"/>
          <p:nvPr/>
        </p:nvPicPr>
        <p:blipFill>
          <a:blip r:embed="rId10">
            <a:alphaModFix/>
          </a:blip>
          <a:stretch>
            <a:fillRect/>
          </a:stretch>
        </p:blipFill>
        <p:spPr>
          <a:xfrm>
            <a:off x="1240363" y="4125775"/>
            <a:ext cx="2228850" cy="600075"/>
          </a:xfrm>
          <a:prstGeom prst="rect">
            <a:avLst/>
          </a:prstGeom>
          <a:noFill/>
          <a:ln>
            <a:noFill/>
          </a:ln>
        </p:spPr>
      </p:pic>
      <p:pic>
        <p:nvPicPr>
          <p:cNvPr id="777" name="Google Shape;777;p87"/>
          <p:cNvPicPr preferRelativeResize="0"/>
          <p:nvPr/>
        </p:nvPicPr>
        <p:blipFill>
          <a:blip r:embed="rId11">
            <a:alphaModFix/>
          </a:blip>
          <a:stretch>
            <a:fillRect/>
          </a:stretch>
        </p:blipFill>
        <p:spPr>
          <a:xfrm>
            <a:off x="3550175" y="4125750"/>
            <a:ext cx="2004450" cy="572700"/>
          </a:xfrm>
          <a:prstGeom prst="rect">
            <a:avLst/>
          </a:prstGeom>
          <a:noFill/>
          <a:ln>
            <a:noFill/>
          </a:ln>
        </p:spPr>
      </p:pic>
      <p:pic>
        <p:nvPicPr>
          <p:cNvPr id="778" name="Google Shape;778;p87"/>
          <p:cNvPicPr preferRelativeResize="0"/>
          <p:nvPr/>
        </p:nvPicPr>
        <p:blipFill>
          <a:blip r:embed="rId12">
            <a:alphaModFix/>
          </a:blip>
          <a:stretch>
            <a:fillRect/>
          </a:stretch>
        </p:blipFill>
        <p:spPr>
          <a:xfrm>
            <a:off x="5635575" y="4200025"/>
            <a:ext cx="3368700" cy="451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765"/>
                                        </p:tgtEl>
                                        <p:attrNameLst>
                                          <p:attrName>style.visibility</p:attrName>
                                        </p:attrNameLst>
                                      </p:cBhvr>
                                      <p:to>
                                        <p:strVal val="visible"/>
                                      </p:to>
                                    </p:set>
                                    <p:anim calcmode="lin" valueType="num">
                                      <p:cBhvr additive="base">
                                        <p:cTn dur="1000"/>
                                        <p:tgtEl>
                                          <p:spTgt spid="76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88"/>
          <p:cNvSpPr txBox="1"/>
          <p:nvPr>
            <p:ph type="title"/>
          </p:nvPr>
        </p:nvSpPr>
        <p:spPr>
          <a:xfrm>
            <a:off x="1124100" y="445025"/>
            <a:ext cx="6895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Aspect Based Sentiment Classification</a:t>
            </a:r>
            <a:endParaRPr/>
          </a:p>
        </p:txBody>
      </p:sp>
      <p:pic>
        <p:nvPicPr>
          <p:cNvPr id="784" name="Google Shape;784;p88"/>
          <p:cNvPicPr preferRelativeResize="0"/>
          <p:nvPr/>
        </p:nvPicPr>
        <p:blipFill>
          <a:blip r:embed="rId3">
            <a:alphaModFix/>
          </a:blip>
          <a:stretch>
            <a:fillRect/>
          </a:stretch>
        </p:blipFill>
        <p:spPr>
          <a:xfrm>
            <a:off x="2653250" y="1017725"/>
            <a:ext cx="3837492" cy="3820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783"/>
                                        </p:tgtEl>
                                        <p:attrNameLst>
                                          <p:attrName>style.visibility</p:attrName>
                                        </p:attrNameLst>
                                      </p:cBhvr>
                                      <p:to>
                                        <p:strVal val="visible"/>
                                      </p:to>
                                    </p:set>
                                    <p:anim calcmode="lin" valueType="num">
                                      <p:cBhvr additive="base">
                                        <p:cTn dur="1000"/>
                                        <p:tgtEl>
                                          <p:spTgt spid="78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89"/>
          <p:cNvSpPr txBox="1"/>
          <p:nvPr>
            <p:ph type="title"/>
          </p:nvPr>
        </p:nvSpPr>
        <p:spPr>
          <a:xfrm>
            <a:off x="2714550" y="2366272"/>
            <a:ext cx="3714900" cy="81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Parikshit</a:t>
            </a:r>
            <a:endParaRPr/>
          </a:p>
        </p:txBody>
      </p:sp>
      <p:sp>
        <p:nvSpPr>
          <p:cNvPr id="790" name="Google Shape;790;p89"/>
          <p:cNvSpPr txBox="1"/>
          <p:nvPr>
            <p:ph idx="2" type="title"/>
          </p:nvPr>
        </p:nvSpPr>
        <p:spPr>
          <a:xfrm>
            <a:off x="3746550" y="1339163"/>
            <a:ext cx="1650900" cy="97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791" name="Google Shape;791;p89"/>
          <p:cNvSpPr txBox="1"/>
          <p:nvPr>
            <p:ph idx="1" type="subTitle"/>
          </p:nvPr>
        </p:nvSpPr>
        <p:spPr>
          <a:xfrm>
            <a:off x="1905525" y="3229075"/>
            <a:ext cx="5984700" cy="39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chemeClr val="dk1"/>
                </a:solidFill>
              </a:rPr>
              <a:t>“Quality of services are the primary contributing factor to availability of passengers”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90"/>
          <p:cNvSpPr txBox="1"/>
          <p:nvPr>
            <p:ph type="title"/>
          </p:nvPr>
        </p:nvSpPr>
        <p:spPr>
          <a:xfrm>
            <a:off x="772600" y="634275"/>
            <a:ext cx="2192700" cy="59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Data Cleaning</a:t>
            </a:r>
            <a:endParaRPr sz="2500"/>
          </a:p>
        </p:txBody>
      </p:sp>
      <p:pic>
        <p:nvPicPr>
          <p:cNvPr id="797" name="Google Shape;797;p90"/>
          <p:cNvPicPr preferRelativeResize="0"/>
          <p:nvPr/>
        </p:nvPicPr>
        <p:blipFill>
          <a:blip r:embed="rId3">
            <a:alphaModFix/>
          </a:blip>
          <a:stretch>
            <a:fillRect/>
          </a:stretch>
        </p:blipFill>
        <p:spPr>
          <a:xfrm>
            <a:off x="152400" y="1377075"/>
            <a:ext cx="2924175" cy="752475"/>
          </a:xfrm>
          <a:prstGeom prst="rect">
            <a:avLst/>
          </a:prstGeom>
          <a:noFill/>
          <a:ln>
            <a:noFill/>
          </a:ln>
        </p:spPr>
      </p:pic>
      <p:sp>
        <p:nvSpPr>
          <p:cNvPr id="798" name="Google Shape;798;p90"/>
          <p:cNvSpPr txBox="1"/>
          <p:nvPr/>
        </p:nvSpPr>
        <p:spPr>
          <a:xfrm>
            <a:off x="5458400" y="761050"/>
            <a:ext cx="2808000" cy="8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Removed rows with more than or equals to 4 nulls so that it is more accurate</a:t>
            </a:r>
            <a:endParaRPr>
              <a:latin typeface="Montserrat"/>
              <a:ea typeface="Montserrat"/>
              <a:cs typeface="Montserrat"/>
              <a:sym typeface="Montserrat"/>
            </a:endParaRPr>
          </a:p>
        </p:txBody>
      </p:sp>
      <p:sp>
        <p:nvSpPr>
          <p:cNvPr id="799" name="Google Shape;799;p90"/>
          <p:cNvSpPr txBox="1"/>
          <p:nvPr/>
        </p:nvSpPr>
        <p:spPr>
          <a:xfrm>
            <a:off x="5414675" y="1924425"/>
            <a:ext cx="2562900" cy="109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Only lost 5% of data so not a big information loss</a:t>
            </a:r>
            <a:endParaRPr>
              <a:latin typeface="Montserrat"/>
              <a:ea typeface="Montserrat"/>
              <a:cs typeface="Montserrat"/>
              <a:sym typeface="Montserrat"/>
            </a:endParaRPr>
          </a:p>
        </p:txBody>
      </p:sp>
      <p:pic>
        <p:nvPicPr>
          <p:cNvPr id="800" name="Google Shape;800;p90"/>
          <p:cNvPicPr preferRelativeResize="0"/>
          <p:nvPr/>
        </p:nvPicPr>
        <p:blipFill>
          <a:blip r:embed="rId4">
            <a:alphaModFix/>
          </a:blip>
          <a:stretch>
            <a:fillRect/>
          </a:stretch>
        </p:blipFill>
        <p:spPr>
          <a:xfrm>
            <a:off x="152400" y="2475525"/>
            <a:ext cx="1724025" cy="1114425"/>
          </a:xfrm>
          <a:prstGeom prst="rect">
            <a:avLst/>
          </a:prstGeom>
          <a:noFill/>
          <a:ln>
            <a:noFill/>
          </a:ln>
        </p:spPr>
      </p:pic>
      <p:pic>
        <p:nvPicPr>
          <p:cNvPr id="801" name="Google Shape;801;p90"/>
          <p:cNvPicPr preferRelativeResize="0"/>
          <p:nvPr/>
        </p:nvPicPr>
        <p:blipFill>
          <a:blip r:embed="rId5">
            <a:alphaModFix/>
          </a:blip>
          <a:stretch>
            <a:fillRect/>
          </a:stretch>
        </p:blipFill>
        <p:spPr>
          <a:xfrm>
            <a:off x="2126896" y="2475521"/>
            <a:ext cx="2808000" cy="1400617"/>
          </a:xfrm>
          <a:prstGeom prst="rect">
            <a:avLst/>
          </a:prstGeom>
          <a:noFill/>
          <a:ln>
            <a:noFill/>
          </a:ln>
        </p:spPr>
      </p:pic>
      <p:sp>
        <p:nvSpPr>
          <p:cNvPr id="802" name="Google Shape;802;p90"/>
          <p:cNvSpPr txBox="1"/>
          <p:nvPr/>
        </p:nvSpPr>
        <p:spPr>
          <a:xfrm>
            <a:off x="5458400" y="3105375"/>
            <a:ext cx="2924100" cy="11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The missing columns i used to </a:t>
            </a:r>
            <a:r>
              <a:rPr lang="en">
                <a:latin typeface="Montserrat"/>
                <a:ea typeface="Montserrat"/>
                <a:cs typeface="Montserrat"/>
                <a:sym typeface="Montserrat"/>
              </a:rPr>
              <a:t>input missing values with knn of neighbour =3.</a:t>
            </a:r>
            <a:r>
              <a:rPr lang="en">
                <a:latin typeface="Montserrat"/>
                <a:ea typeface="Montserrat"/>
                <a:cs typeface="Montserrat"/>
                <a:sym typeface="Montserrat"/>
              </a:rPr>
              <a:t> </a:t>
            </a:r>
            <a:endParaRPr>
              <a:latin typeface="Montserrat"/>
              <a:ea typeface="Montserrat"/>
              <a:cs typeface="Montserrat"/>
              <a:sym typeface="Montserra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91"/>
          <p:cNvSpPr txBox="1"/>
          <p:nvPr>
            <p:ph type="title"/>
          </p:nvPr>
        </p:nvSpPr>
        <p:spPr>
          <a:xfrm>
            <a:off x="772600" y="634275"/>
            <a:ext cx="2770200" cy="59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Binning columns</a:t>
            </a:r>
            <a:endParaRPr sz="2500"/>
          </a:p>
        </p:txBody>
      </p:sp>
      <p:sp>
        <p:nvSpPr>
          <p:cNvPr id="808" name="Google Shape;808;p91"/>
          <p:cNvSpPr txBox="1"/>
          <p:nvPr/>
        </p:nvSpPr>
        <p:spPr>
          <a:xfrm>
            <a:off x="5568300" y="769800"/>
            <a:ext cx="2808000" cy="8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Binned the satisfaction rating to satisfied and neutral or dissatisfied</a:t>
            </a:r>
            <a:endParaRPr>
              <a:latin typeface="Montserrat"/>
              <a:ea typeface="Montserrat"/>
              <a:cs typeface="Montserrat"/>
              <a:sym typeface="Montserrat"/>
            </a:endParaRPr>
          </a:p>
        </p:txBody>
      </p:sp>
      <p:sp>
        <p:nvSpPr>
          <p:cNvPr id="809" name="Google Shape;809;p91"/>
          <p:cNvSpPr txBox="1"/>
          <p:nvPr/>
        </p:nvSpPr>
        <p:spPr>
          <a:xfrm>
            <a:off x="5568300" y="1788857"/>
            <a:ext cx="2808000" cy="193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Binned the dept_time and arr_time.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It will help simplify the patterns and relationships within the data. </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id="810" name="Google Shape;810;p91"/>
          <p:cNvPicPr preferRelativeResize="0"/>
          <p:nvPr/>
        </p:nvPicPr>
        <p:blipFill>
          <a:blip r:embed="rId3">
            <a:alphaModFix/>
          </a:blip>
          <a:stretch>
            <a:fillRect/>
          </a:stretch>
        </p:blipFill>
        <p:spPr>
          <a:xfrm>
            <a:off x="152400" y="1363200"/>
            <a:ext cx="4135955" cy="848400"/>
          </a:xfrm>
          <a:prstGeom prst="rect">
            <a:avLst/>
          </a:prstGeom>
          <a:noFill/>
          <a:ln>
            <a:noFill/>
          </a:ln>
        </p:spPr>
      </p:pic>
      <p:pic>
        <p:nvPicPr>
          <p:cNvPr id="811" name="Google Shape;811;p91"/>
          <p:cNvPicPr preferRelativeResize="0"/>
          <p:nvPr/>
        </p:nvPicPr>
        <p:blipFill>
          <a:blip r:embed="rId4">
            <a:alphaModFix/>
          </a:blip>
          <a:stretch>
            <a:fillRect/>
          </a:stretch>
        </p:blipFill>
        <p:spPr>
          <a:xfrm>
            <a:off x="188575" y="2475525"/>
            <a:ext cx="2414667" cy="12159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92"/>
          <p:cNvSpPr txBox="1"/>
          <p:nvPr>
            <p:ph type="title"/>
          </p:nvPr>
        </p:nvSpPr>
        <p:spPr>
          <a:xfrm>
            <a:off x="772600" y="634275"/>
            <a:ext cx="5700600" cy="59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Model performance </a:t>
            </a:r>
            <a:endParaRPr sz="2500"/>
          </a:p>
        </p:txBody>
      </p:sp>
      <p:sp>
        <p:nvSpPr>
          <p:cNvPr id="817" name="Google Shape;817;p92"/>
          <p:cNvSpPr txBox="1"/>
          <p:nvPr/>
        </p:nvSpPr>
        <p:spPr>
          <a:xfrm>
            <a:off x="6248700" y="1312788"/>
            <a:ext cx="2895300" cy="19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Generally all models are performing very bad by using R-squared</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Most of the models have 0 or negative r-square which means there is little or no relation to the target variable(Passengers)</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The only good model is Random forest Regressor.</a:t>
            </a:r>
            <a:endParaRPr>
              <a:latin typeface="Montserrat"/>
              <a:ea typeface="Montserrat"/>
              <a:cs typeface="Montserrat"/>
              <a:sym typeface="Montserrat"/>
            </a:endParaRPr>
          </a:p>
        </p:txBody>
      </p:sp>
      <p:pic>
        <p:nvPicPr>
          <p:cNvPr id="818" name="Google Shape;818;p92"/>
          <p:cNvPicPr preferRelativeResize="0"/>
          <p:nvPr/>
        </p:nvPicPr>
        <p:blipFill>
          <a:blip r:embed="rId3">
            <a:alphaModFix/>
          </a:blip>
          <a:stretch>
            <a:fillRect/>
          </a:stretch>
        </p:blipFill>
        <p:spPr>
          <a:xfrm>
            <a:off x="152400" y="1377075"/>
            <a:ext cx="2896577" cy="1770524"/>
          </a:xfrm>
          <a:prstGeom prst="rect">
            <a:avLst/>
          </a:prstGeom>
          <a:noFill/>
          <a:ln>
            <a:noFill/>
          </a:ln>
        </p:spPr>
      </p:pic>
      <p:pic>
        <p:nvPicPr>
          <p:cNvPr id="819" name="Google Shape;819;p92"/>
          <p:cNvPicPr preferRelativeResize="0"/>
          <p:nvPr/>
        </p:nvPicPr>
        <p:blipFill>
          <a:blip r:embed="rId4">
            <a:alphaModFix/>
          </a:blip>
          <a:stretch>
            <a:fillRect/>
          </a:stretch>
        </p:blipFill>
        <p:spPr>
          <a:xfrm>
            <a:off x="3201377" y="1377075"/>
            <a:ext cx="2894923" cy="1940553"/>
          </a:xfrm>
          <a:prstGeom prst="rect">
            <a:avLst/>
          </a:prstGeom>
          <a:noFill/>
          <a:ln>
            <a:noFill/>
          </a:ln>
        </p:spPr>
      </p:pic>
      <p:sp>
        <p:nvSpPr>
          <p:cNvPr id="820" name="Google Shape;820;p92"/>
          <p:cNvSpPr txBox="1"/>
          <p:nvPr/>
        </p:nvSpPr>
        <p:spPr>
          <a:xfrm>
            <a:off x="314900" y="3446500"/>
            <a:ext cx="5231100" cy="125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We can also see that many of the models are overfitting. Linear Regression,Ridge,XGBRegressor,LGBMRegessor</a:t>
            </a:r>
            <a:endParaRPr>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57"/>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Integration</a:t>
            </a:r>
            <a:endParaRPr/>
          </a:p>
        </p:txBody>
      </p:sp>
      <p:sp>
        <p:nvSpPr>
          <p:cNvPr id="502" name="Google Shape;502;p57"/>
          <p:cNvSpPr txBox="1"/>
          <p:nvPr/>
        </p:nvSpPr>
        <p:spPr>
          <a:xfrm>
            <a:off x="561875" y="1193650"/>
            <a:ext cx="2222700" cy="468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Folder structure</a:t>
            </a:r>
            <a:endParaRPr>
              <a:latin typeface="Montserrat"/>
              <a:ea typeface="Montserrat"/>
              <a:cs typeface="Montserrat"/>
              <a:sym typeface="Montserrat"/>
            </a:endParaRPr>
          </a:p>
        </p:txBody>
      </p:sp>
      <p:sp>
        <p:nvSpPr>
          <p:cNvPr id="503" name="Google Shape;503;p57"/>
          <p:cNvSpPr txBox="1"/>
          <p:nvPr/>
        </p:nvSpPr>
        <p:spPr>
          <a:xfrm>
            <a:off x="5205675" y="1193650"/>
            <a:ext cx="3025500" cy="572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Merging of data files</a:t>
            </a:r>
            <a:endParaRPr>
              <a:latin typeface="Montserrat"/>
              <a:ea typeface="Montserrat"/>
              <a:cs typeface="Montserrat"/>
              <a:sym typeface="Montserrat"/>
            </a:endParaRPr>
          </a:p>
        </p:txBody>
      </p:sp>
      <p:pic>
        <p:nvPicPr>
          <p:cNvPr id="504" name="Google Shape;504;p57"/>
          <p:cNvPicPr preferRelativeResize="0"/>
          <p:nvPr/>
        </p:nvPicPr>
        <p:blipFill>
          <a:blip r:embed="rId3">
            <a:alphaModFix/>
          </a:blip>
          <a:stretch>
            <a:fillRect/>
          </a:stretch>
        </p:blipFill>
        <p:spPr>
          <a:xfrm>
            <a:off x="152400" y="1918750"/>
            <a:ext cx="4348875" cy="1574700"/>
          </a:xfrm>
          <a:prstGeom prst="rect">
            <a:avLst/>
          </a:prstGeom>
          <a:noFill/>
          <a:ln>
            <a:noFill/>
          </a:ln>
        </p:spPr>
      </p:pic>
      <p:pic>
        <p:nvPicPr>
          <p:cNvPr id="505" name="Google Shape;505;p57"/>
          <p:cNvPicPr preferRelativeResize="0"/>
          <p:nvPr/>
        </p:nvPicPr>
        <p:blipFill>
          <a:blip r:embed="rId4">
            <a:alphaModFix/>
          </a:blip>
          <a:stretch>
            <a:fillRect/>
          </a:stretch>
        </p:blipFill>
        <p:spPr>
          <a:xfrm>
            <a:off x="152400" y="3645850"/>
            <a:ext cx="8839200" cy="938676"/>
          </a:xfrm>
          <a:prstGeom prst="rect">
            <a:avLst/>
          </a:prstGeom>
          <a:noFill/>
          <a:ln>
            <a:noFill/>
          </a:ln>
        </p:spPr>
      </p:pic>
      <p:pic>
        <p:nvPicPr>
          <p:cNvPr id="506" name="Google Shape;506;p57"/>
          <p:cNvPicPr preferRelativeResize="0"/>
          <p:nvPr/>
        </p:nvPicPr>
        <p:blipFill>
          <a:blip r:embed="rId5">
            <a:alphaModFix/>
          </a:blip>
          <a:stretch>
            <a:fillRect/>
          </a:stretch>
        </p:blipFill>
        <p:spPr>
          <a:xfrm>
            <a:off x="5334475" y="2945338"/>
            <a:ext cx="1104900" cy="628650"/>
          </a:xfrm>
          <a:prstGeom prst="rect">
            <a:avLst/>
          </a:prstGeom>
          <a:noFill/>
          <a:ln>
            <a:noFill/>
          </a:ln>
        </p:spPr>
      </p:pic>
      <p:pic>
        <p:nvPicPr>
          <p:cNvPr id="507" name="Google Shape;507;p57"/>
          <p:cNvPicPr preferRelativeResize="0"/>
          <p:nvPr/>
        </p:nvPicPr>
        <p:blipFill>
          <a:blip r:embed="rId6">
            <a:alphaModFix/>
          </a:blip>
          <a:stretch>
            <a:fillRect/>
          </a:stretch>
        </p:blipFill>
        <p:spPr>
          <a:xfrm>
            <a:off x="5334483" y="1639713"/>
            <a:ext cx="3509590" cy="12337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93"/>
          <p:cNvSpPr txBox="1"/>
          <p:nvPr>
            <p:ph type="title"/>
          </p:nvPr>
        </p:nvSpPr>
        <p:spPr>
          <a:xfrm>
            <a:off x="483925" y="508875"/>
            <a:ext cx="4266000" cy="59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Outliers in target </a:t>
            </a:r>
            <a:r>
              <a:rPr lang="en" sz="2500"/>
              <a:t>column</a:t>
            </a:r>
            <a:endParaRPr sz="2500"/>
          </a:p>
        </p:txBody>
      </p:sp>
      <p:sp>
        <p:nvSpPr>
          <p:cNvPr id="826" name="Google Shape;826;p93"/>
          <p:cNvSpPr txBox="1"/>
          <p:nvPr/>
        </p:nvSpPr>
        <p:spPr>
          <a:xfrm>
            <a:off x="5379575" y="769800"/>
            <a:ext cx="2808000" cy="8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There are outliers in my target variable column as shown in the box plot.</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Outliers might be causing the models be performing very bad as the r-squared is very bad.</a:t>
            </a:r>
            <a:endParaRPr>
              <a:latin typeface="Montserrat"/>
              <a:ea typeface="Montserrat"/>
              <a:cs typeface="Montserrat"/>
              <a:sym typeface="Montserrat"/>
            </a:endParaRPr>
          </a:p>
        </p:txBody>
      </p:sp>
      <p:sp>
        <p:nvSpPr>
          <p:cNvPr id="827" name="Google Shape;827;p93"/>
          <p:cNvSpPr txBox="1"/>
          <p:nvPr/>
        </p:nvSpPr>
        <p:spPr>
          <a:xfrm>
            <a:off x="5379575" y="2803538"/>
            <a:ext cx="2633100" cy="12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Removed the outliers from passengers column for values above 200</a:t>
            </a:r>
            <a:endParaRPr>
              <a:latin typeface="Montserrat"/>
              <a:ea typeface="Montserrat"/>
              <a:cs typeface="Montserrat"/>
              <a:sym typeface="Montserrat"/>
            </a:endParaRPr>
          </a:p>
        </p:txBody>
      </p:sp>
      <p:pic>
        <p:nvPicPr>
          <p:cNvPr id="828" name="Google Shape;828;p93"/>
          <p:cNvPicPr preferRelativeResize="0"/>
          <p:nvPr/>
        </p:nvPicPr>
        <p:blipFill>
          <a:blip r:embed="rId3">
            <a:alphaModFix/>
          </a:blip>
          <a:stretch>
            <a:fillRect/>
          </a:stretch>
        </p:blipFill>
        <p:spPr>
          <a:xfrm>
            <a:off x="79538" y="1324475"/>
            <a:ext cx="5074774" cy="305279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94"/>
          <p:cNvSpPr txBox="1"/>
          <p:nvPr>
            <p:ph type="title"/>
          </p:nvPr>
        </p:nvSpPr>
        <p:spPr>
          <a:xfrm>
            <a:off x="772600" y="634275"/>
            <a:ext cx="7135200" cy="59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Model performance after removing outliers</a:t>
            </a:r>
            <a:endParaRPr sz="2500"/>
          </a:p>
        </p:txBody>
      </p:sp>
      <p:sp>
        <p:nvSpPr>
          <p:cNvPr id="834" name="Google Shape;834;p94"/>
          <p:cNvSpPr txBox="1"/>
          <p:nvPr/>
        </p:nvSpPr>
        <p:spPr>
          <a:xfrm>
            <a:off x="6298150" y="1345075"/>
            <a:ext cx="2895300" cy="136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Montserrat"/>
                <a:ea typeface="Montserrat"/>
                <a:cs typeface="Montserrat"/>
                <a:sym typeface="Montserrat"/>
              </a:rPr>
              <a:t>After removing the outliers, models are performing a bit better.</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rPr lang="en" sz="1200">
                <a:latin typeface="Montserrat"/>
                <a:ea typeface="Montserrat"/>
                <a:cs typeface="Montserrat"/>
                <a:sym typeface="Montserrat"/>
              </a:rPr>
              <a:t>The mae and rmse have generally reduced compared to without removing outliers.</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id="835" name="Google Shape;835;p94"/>
          <p:cNvPicPr preferRelativeResize="0"/>
          <p:nvPr/>
        </p:nvPicPr>
        <p:blipFill>
          <a:blip r:embed="rId3">
            <a:alphaModFix/>
          </a:blip>
          <a:stretch>
            <a:fillRect/>
          </a:stretch>
        </p:blipFill>
        <p:spPr>
          <a:xfrm>
            <a:off x="152400" y="1377075"/>
            <a:ext cx="2895300" cy="1932813"/>
          </a:xfrm>
          <a:prstGeom prst="rect">
            <a:avLst/>
          </a:prstGeom>
          <a:noFill/>
          <a:ln>
            <a:noFill/>
          </a:ln>
        </p:spPr>
      </p:pic>
      <p:pic>
        <p:nvPicPr>
          <p:cNvPr id="836" name="Google Shape;836;p94"/>
          <p:cNvPicPr preferRelativeResize="0"/>
          <p:nvPr/>
        </p:nvPicPr>
        <p:blipFill>
          <a:blip r:embed="rId4">
            <a:alphaModFix/>
          </a:blip>
          <a:stretch>
            <a:fillRect/>
          </a:stretch>
        </p:blipFill>
        <p:spPr>
          <a:xfrm>
            <a:off x="3230836" y="1377073"/>
            <a:ext cx="3006675" cy="2072725"/>
          </a:xfrm>
          <a:prstGeom prst="rect">
            <a:avLst/>
          </a:prstGeom>
          <a:noFill/>
          <a:ln>
            <a:noFill/>
          </a:ln>
        </p:spPr>
      </p:pic>
      <p:sp>
        <p:nvSpPr>
          <p:cNvPr id="837" name="Google Shape;837;p94"/>
          <p:cNvSpPr txBox="1"/>
          <p:nvPr/>
        </p:nvSpPr>
        <p:spPr>
          <a:xfrm>
            <a:off x="152400" y="3602200"/>
            <a:ext cx="5502300" cy="9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Our best model,Random forest regressor, got better by 0.01 for R-squared.</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200">
                <a:solidFill>
                  <a:schemeClr val="dk1"/>
                </a:solidFill>
                <a:latin typeface="Montserrat"/>
                <a:ea typeface="Montserrat"/>
                <a:cs typeface="Montserrat"/>
                <a:sym typeface="Montserrat"/>
              </a:rPr>
              <a:t>The rmse on training reduced from 3.09 to 2.72. The rmse for testing has reduced from 2.67 to 2.60. The difference between the training and testing rmse has decreased which suggests that the model is overfitting less to the training data.</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838" name="Google Shape;838;p94"/>
          <p:cNvSpPr txBox="1"/>
          <p:nvPr/>
        </p:nvSpPr>
        <p:spPr>
          <a:xfrm>
            <a:off x="6202150" y="2713975"/>
            <a:ext cx="2895300" cy="136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Montserrat"/>
                <a:ea typeface="Montserrat"/>
                <a:cs typeface="Montserrat"/>
                <a:sym typeface="Montserrat"/>
              </a:rPr>
              <a:t>the model's(LR and Lasso) generalization performance has improved. It's better at making accurate predictions not only on the training data but also on new, unseen data.</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200">
                <a:solidFill>
                  <a:schemeClr val="dk1"/>
                </a:solidFill>
                <a:latin typeface="Montserrat"/>
                <a:ea typeface="Montserrat"/>
                <a:cs typeface="Montserrat"/>
                <a:sym typeface="Montserrat"/>
              </a:rPr>
              <a:t>There are still overfitting models like DT,extra trees.</a:t>
            </a:r>
            <a:endParaRPr sz="1200">
              <a:latin typeface="Montserrat"/>
              <a:ea typeface="Montserrat"/>
              <a:cs typeface="Montserrat"/>
              <a:sym typeface="Montserra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95"/>
          <p:cNvSpPr txBox="1"/>
          <p:nvPr>
            <p:ph type="title"/>
          </p:nvPr>
        </p:nvSpPr>
        <p:spPr>
          <a:xfrm>
            <a:off x="772600" y="634275"/>
            <a:ext cx="3942300" cy="59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Passenger column skewed</a:t>
            </a:r>
            <a:endParaRPr sz="2500"/>
          </a:p>
        </p:txBody>
      </p:sp>
      <p:sp>
        <p:nvSpPr>
          <p:cNvPr id="844" name="Google Shape;844;p95"/>
          <p:cNvSpPr txBox="1"/>
          <p:nvPr/>
        </p:nvSpPr>
        <p:spPr>
          <a:xfrm>
            <a:off x="5458400" y="1224675"/>
            <a:ext cx="3280200" cy="27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Original distribution has  unequal variance and non-constant spread of data points across the range</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After doing the transformation,the distribution is still not as good but it is better</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Need to transform using boxcox function so it is more spread out</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can help stabilize the variance for different variables</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improve the linearity and distribution of the data</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id="845" name="Google Shape;845;p95"/>
          <p:cNvPicPr preferRelativeResize="0"/>
          <p:nvPr/>
        </p:nvPicPr>
        <p:blipFill>
          <a:blip r:embed="rId3">
            <a:alphaModFix/>
          </a:blip>
          <a:stretch>
            <a:fillRect/>
          </a:stretch>
        </p:blipFill>
        <p:spPr>
          <a:xfrm>
            <a:off x="152400" y="1377075"/>
            <a:ext cx="5153599" cy="26451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96"/>
          <p:cNvSpPr txBox="1"/>
          <p:nvPr>
            <p:ph type="title"/>
          </p:nvPr>
        </p:nvSpPr>
        <p:spPr>
          <a:xfrm>
            <a:off x="772600" y="634275"/>
            <a:ext cx="7135200" cy="59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Model performance after skewed</a:t>
            </a:r>
            <a:endParaRPr sz="2500"/>
          </a:p>
        </p:txBody>
      </p:sp>
      <p:sp>
        <p:nvSpPr>
          <p:cNvPr id="851" name="Google Shape;851;p96"/>
          <p:cNvSpPr txBox="1"/>
          <p:nvPr/>
        </p:nvSpPr>
        <p:spPr>
          <a:xfrm>
            <a:off x="6394400" y="1224675"/>
            <a:ext cx="2895300" cy="19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Montserrat"/>
                <a:ea typeface="Montserrat"/>
                <a:cs typeface="Montserrat"/>
                <a:sym typeface="Montserrat"/>
              </a:rPr>
              <a:t>After skewing, models are performing way better. All the values have improved to positive for example AdaBoost.</a:t>
            </a:r>
            <a:endParaRPr sz="1300">
              <a:latin typeface="Montserrat"/>
              <a:ea typeface="Montserrat"/>
              <a:cs typeface="Montserrat"/>
              <a:sym typeface="Montserrat"/>
            </a:endParaRPr>
          </a:p>
          <a:p>
            <a:pPr indent="0" lvl="0" marL="0" rtl="0" algn="l">
              <a:spcBef>
                <a:spcPts val="0"/>
              </a:spcBef>
              <a:spcAft>
                <a:spcPts val="0"/>
              </a:spcAft>
              <a:buNone/>
            </a:pPr>
            <a:r>
              <a:t/>
            </a:r>
            <a:endParaRPr sz="1300">
              <a:latin typeface="Montserrat"/>
              <a:ea typeface="Montserrat"/>
              <a:cs typeface="Montserrat"/>
              <a:sym typeface="Montserrat"/>
            </a:endParaRPr>
          </a:p>
          <a:p>
            <a:pPr indent="0" lvl="0" marL="0" rtl="0" algn="l">
              <a:spcBef>
                <a:spcPts val="0"/>
              </a:spcBef>
              <a:spcAft>
                <a:spcPts val="0"/>
              </a:spcAft>
              <a:buNone/>
            </a:pPr>
            <a:r>
              <a:rPr lang="en" sz="1300">
                <a:latin typeface="Montserrat"/>
                <a:ea typeface="Montserrat"/>
                <a:cs typeface="Montserrat"/>
                <a:sym typeface="Montserrat"/>
              </a:rPr>
              <a:t>KNN and Random Forest regressor are the best models.</a:t>
            </a:r>
            <a:endParaRPr sz="1300">
              <a:latin typeface="Montserrat"/>
              <a:ea typeface="Montserrat"/>
              <a:cs typeface="Montserrat"/>
              <a:sym typeface="Montserrat"/>
            </a:endParaRPr>
          </a:p>
          <a:p>
            <a:pPr indent="0" lvl="0" marL="0" rtl="0" algn="l">
              <a:spcBef>
                <a:spcPts val="0"/>
              </a:spcBef>
              <a:spcAft>
                <a:spcPts val="0"/>
              </a:spcAft>
              <a:buNone/>
            </a:pPr>
            <a:r>
              <a:rPr lang="en" sz="1300">
                <a:latin typeface="Montserrat"/>
                <a:ea typeface="Montserrat"/>
                <a:cs typeface="Montserrat"/>
                <a:sym typeface="Montserrat"/>
              </a:rPr>
              <a:t>The  rmse and mae has dropped alot after skewing.</a:t>
            </a:r>
            <a:endParaRPr sz="1300">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id="852" name="Google Shape;852;p96"/>
          <p:cNvPicPr preferRelativeResize="0"/>
          <p:nvPr/>
        </p:nvPicPr>
        <p:blipFill>
          <a:blip r:embed="rId3">
            <a:alphaModFix/>
          </a:blip>
          <a:stretch>
            <a:fillRect/>
          </a:stretch>
        </p:blipFill>
        <p:spPr>
          <a:xfrm>
            <a:off x="152400" y="1377075"/>
            <a:ext cx="2895300" cy="1857502"/>
          </a:xfrm>
          <a:prstGeom prst="rect">
            <a:avLst/>
          </a:prstGeom>
          <a:noFill/>
          <a:ln>
            <a:noFill/>
          </a:ln>
        </p:spPr>
      </p:pic>
      <p:pic>
        <p:nvPicPr>
          <p:cNvPr id="853" name="Google Shape;853;p96"/>
          <p:cNvPicPr preferRelativeResize="0"/>
          <p:nvPr/>
        </p:nvPicPr>
        <p:blipFill>
          <a:blip r:embed="rId4">
            <a:alphaModFix/>
          </a:blip>
          <a:stretch>
            <a:fillRect/>
          </a:stretch>
        </p:blipFill>
        <p:spPr>
          <a:xfrm>
            <a:off x="3221126" y="1421825"/>
            <a:ext cx="2936002" cy="19968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97"/>
          <p:cNvSpPr txBox="1"/>
          <p:nvPr>
            <p:ph type="title"/>
          </p:nvPr>
        </p:nvSpPr>
        <p:spPr>
          <a:xfrm>
            <a:off x="772600" y="450575"/>
            <a:ext cx="7135200" cy="59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Model performance comparison </a:t>
            </a:r>
            <a:endParaRPr sz="2500"/>
          </a:p>
        </p:txBody>
      </p:sp>
      <p:sp>
        <p:nvSpPr>
          <p:cNvPr id="859" name="Google Shape;859;p97"/>
          <p:cNvSpPr txBox="1"/>
          <p:nvPr/>
        </p:nvSpPr>
        <p:spPr>
          <a:xfrm>
            <a:off x="6394400" y="1224675"/>
            <a:ext cx="2895300" cy="19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id="860" name="Google Shape;860;p97"/>
          <p:cNvPicPr preferRelativeResize="0"/>
          <p:nvPr/>
        </p:nvPicPr>
        <p:blipFill>
          <a:blip r:embed="rId3">
            <a:alphaModFix/>
          </a:blip>
          <a:stretch>
            <a:fillRect/>
          </a:stretch>
        </p:blipFill>
        <p:spPr>
          <a:xfrm>
            <a:off x="4971801" y="1383863"/>
            <a:ext cx="2936002" cy="1996800"/>
          </a:xfrm>
          <a:prstGeom prst="rect">
            <a:avLst/>
          </a:prstGeom>
          <a:noFill/>
          <a:ln>
            <a:noFill/>
          </a:ln>
        </p:spPr>
      </p:pic>
      <p:sp>
        <p:nvSpPr>
          <p:cNvPr id="861" name="Google Shape;861;p97"/>
          <p:cNvSpPr txBox="1"/>
          <p:nvPr/>
        </p:nvSpPr>
        <p:spPr>
          <a:xfrm>
            <a:off x="201200" y="3717675"/>
            <a:ext cx="3971400" cy="6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Montserrat"/>
                <a:ea typeface="Montserrat"/>
                <a:cs typeface="Montserrat"/>
                <a:sym typeface="Montserrat"/>
              </a:rPr>
              <a:t>We can see that after skewing our r-squared has increased which means it has helped the model better capture the relationships within the data and has improved the overall fit of the model. </a:t>
            </a:r>
            <a:endParaRPr sz="1200">
              <a:latin typeface="Montserrat"/>
              <a:ea typeface="Montserrat"/>
              <a:cs typeface="Montserrat"/>
              <a:sym typeface="Montserrat"/>
            </a:endParaRPr>
          </a:p>
        </p:txBody>
      </p:sp>
      <p:pic>
        <p:nvPicPr>
          <p:cNvPr id="862" name="Google Shape;862;p97"/>
          <p:cNvPicPr preferRelativeResize="0"/>
          <p:nvPr/>
        </p:nvPicPr>
        <p:blipFill>
          <a:blip r:embed="rId4">
            <a:alphaModFix/>
          </a:blip>
          <a:stretch>
            <a:fillRect/>
          </a:stretch>
        </p:blipFill>
        <p:spPr>
          <a:xfrm>
            <a:off x="396636" y="1377948"/>
            <a:ext cx="3006675" cy="2072725"/>
          </a:xfrm>
          <a:prstGeom prst="rect">
            <a:avLst/>
          </a:prstGeom>
          <a:noFill/>
          <a:ln>
            <a:noFill/>
          </a:ln>
        </p:spPr>
      </p:pic>
      <p:sp>
        <p:nvSpPr>
          <p:cNvPr id="863" name="Google Shape;863;p97"/>
          <p:cNvSpPr txBox="1"/>
          <p:nvPr/>
        </p:nvSpPr>
        <p:spPr>
          <a:xfrm>
            <a:off x="568600" y="997275"/>
            <a:ext cx="1959300" cy="2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Before skew</a:t>
            </a:r>
            <a:endParaRPr>
              <a:latin typeface="Montserrat"/>
              <a:ea typeface="Montserrat"/>
              <a:cs typeface="Montserrat"/>
              <a:sym typeface="Montserrat"/>
            </a:endParaRPr>
          </a:p>
        </p:txBody>
      </p:sp>
      <p:sp>
        <p:nvSpPr>
          <p:cNvPr id="864" name="Google Shape;864;p97"/>
          <p:cNvSpPr txBox="1"/>
          <p:nvPr/>
        </p:nvSpPr>
        <p:spPr>
          <a:xfrm>
            <a:off x="5370925" y="1005525"/>
            <a:ext cx="1968300" cy="2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After skew</a:t>
            </a:r>
            <a:endParaRPr>
              <a:latin typeface="Montserrat"/>
              <a:ea typeface="Montserrat"/>
              <a:cs typeface="Montserrat"/>
              <a:sym typeface="Montserrat"/>
            </a:endParaRPr>
          </a:p>
        </p:txBody>
      </p:sp>
      <p:sp>
        <p:nvSpPr>
          <p:cNvPr id="865" name="Google Shape;865;p97"/>
          <p:cNvSpPr txBox="1"/>
          <p:nvPr/>
        </p:nvSpPr>
        <p:spPr>
          <a:xfrm>
            <a:off x="4592400" y="3717675"/>
            <a:ext cx="4102500" cy="5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Montserrat"/>
                <a:ea typeface="Montserrat"/>
                <a:cs typeface="Montserrat"/>
                <a:sym typeface="Montserrat"/>
              </a:rPr>
              <a:t>Our rmse has reduced from 2.60 to 0.0163. It means the errors have become smaller. By transforming the target variable, it is more suitable for modelling and have helped the model better capture the data's distribution.</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98"/>
          <p:cNvSpPr txBox="1"/>
          <p:nvPr>
            <p:ph type="title"/>
          </p:nvPr>
        </p:nvSpPr>
        <p:spPr>
          <a:xfrm>
            <a:off x="658850" y="275650"/>
            <a:ext cx="7135200" cy="59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Feature Importance</a:t>
            </a:r>
            <a:endParaRPr sz="2500"/>
          </a:p>
        </p:txBody>
      </p:sp>
      <p:sp>
        <p:nvSpPr>
          <p:cNvPr id="871" name="Google Shape;871;p98"/>
          <p:cNvSpPr txBox="1"/>
          <p:nvPr/>
        </p:nvSpPr>
        <p:spPr>
          <a:xfrm>
            <a:off x="4697400" y="764750"/>
            <a:ext cx="4251300" cy="27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We can see from the chart that from Random Forest Regressor,the columns with the </a:t>
            </a:r>
            <a:r>
              <a:rPr lang="en">
                <a:latin typeface="Montserrat"/>
                <a:ea typeface="Montserrat"/>
                <a:cs typeface="Montserrat"/>
                <a:sym typeface="Montserrat"/>
              </a:rPr>
              <a:t>highest importance is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MktFare,</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MilesFlown,</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arrival time,</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 departure time</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arrival delay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For all the flight services like in-flight entertainment,cleanliness,legroom has lesser importance.</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The binned columns also had the least importance. </a:t>
            </a:r>
            <a:endParaRPr>
              <a:latin typeface="Montserrat"/>
              <a:ea typeface="Montserrat"/>
              <a:cs typeface="Montserrat"/>
              <a:sym typeface="Montserrat"/>
            </a:endParaRPr>
          </a:p>
        </p:txBody>
      </p:sp>
      <p:pic>
        <p:nvPicPr>
          <p:cNvPr id="872" name="Google Shape;872;p98"/>
          <p:cNvPicPr preferRelativeResize="0"/>
          <p:nvPr/>
        </p:nvPicPr>
        <p:blipFill>
          <a:blip r:embed="rId3">
            <a:alphaModFix/>
          </a:blip>
          <a:stretch>
            <a:fillRect/>
          </a:stretch>
        </p:blipFill>
        <p:spPr>
          <a:xfrm>
            <a:off x="737275" y="909750"/>
            <a:ext cx="1808225" cy="397132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99"/>
          <p:cNvSpPr txBox="1"/>
          <p:nvPr>
            <p:ph type="title"/>
          </p:nvPr>
        </p:nvSpPr>
        <p:spPr>
          <a:xfrm>
            <a:off x="658850" y="275650"/>
            <a:ext cx="7135200" cy="59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K-fold validation</a:t>
            </a:r>
            <a:endParaRPr sz="2500"/>
          </a:p>
        </p:txBody>
      </p:sp>
      <p:sp>
        <p:nvSpPr>
          <p:cNvPr id="878" name="Google Shape;878;p99"/>
          <p:cNvSpPr txBox="1"/>
          <p:nvPr/>
        </p:nvSpPr>
        <p:spPr>
          <a:xfrm>
            <a:off x="7050450" y="729775"/>
            <a:ext cx="4251300" cy="27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879" name="Google Shape;879;p99"/>
          <p:cNvSpPr txBox="1"/>
          <p:nvPr/>
        </p:nvSpPr>
        <p:spPr>
          <a:xfrm>
            <a:off x="769775" y="896650"/>
            <a:ext cx="1084800" cy="5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Before</a:t>
            </a:r>
            <a:endParaRPr>
              <a:latin typeface="Montserrat"/>
              <a:ea typeface="Montserrat"/>
              <a:cs typeface="Montserrat"/>
              <a:sym typeface="Montserrat"/>
            </a:endParaRPr>
          </a:p>
        </p:txBody>
      </p:sp>
      <p:sp>
        <p:nvSpPr>
          <p:cNvPr id="880" name="Google Shape;880;p99"/>
          <p:cNvSpPr txBox="1"/>
          <p:nvPr/>
        </p:nvSpPr>
        <p:spPr>
          <a:xfrm>
            <a:off x="6123225" y="920638"/>
            <a:ext cx="1312200" cy="5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After</a:t>
            </a:r>
            <a:endParaRPr>
              <a:latin typeface="Montserrat"/>
              <a:ea typeface="Montserrat"/>
              <a:cs typeface="Montserrat"/>
              <a:sym typeface="Montserrat"/>
            </a:endParaRPr>
          </a:p>
        </p:txBody>
      </p:sp>
      <p:pic>
        <p:nvPicPr>
          <p:cNvPr id="881" name="Google Shape;881;p99"/>
          <p:cNvPicPr preferRelativeResize="0"/>
          <p:nvPr/>
        </p:nvPicPr>
        <p:blipFill>
          <a:blip r:embed="rId3">
            <a:alphaModFix/>
          </a:blip>
          <a:stretch>
            <a:fillRect/>
          </a:stretch>
        </p:blipFill>
        <p:spPr>
          <a:xfrm>
            <a:off x="108650" y="1688575"/>
            <a:ext cx="3867548" cy="542400"/>
          </a:xfrm>
          <a:prstGeom prst="rect">
            <a:avLst/>
          </a:prstGeom>
          <a:noFill/>
          <a:ln>
            <a:noFill/>
          </a:ln>
        </p:spPr>
      </p:pic>
      <p:pic>
        <p:nvPicPr>
          <p:cNvPr id="882" name="Google Shape;882;p99"/>
          <p:cNvPicPr preferRelativeResize="0"/>
          <p:nvPr/>
        </p:nvPicPr>
        <p:blipFill>
          <a:blip r:embed="rId4">
            <a:alphaModFix/>
          </a:blip>
          <a:stretch>
            <a:fillRect/>
          </a:stretch>
        </p:blipFill>
        <p:spPr>
          <a:xfrm>
            <a:off x="5033475" y="1724162"/>
            <a:ext cx="3612725" cy="471225"/>
          </a:xfrm>
          <a:prstGeom prst="rect">
            <a:avLst/>
          </a:prstGeom>
          <a:noFill/>
          <a:ln>
            <a:noFill/>
          </a:ln>
        </p:spPr>
      </p:pic>
      <p:sp>
        <p:nvSpPr>
          <p:cNvPr id="883" name="Google Shape;883;p99"/>
          <p:cNvSpPr txBox="1"/>
          <p:nvPr/>
        </p:nvSpPr>
        <p:spPr>
          <a:xfrm>
            <a:off x="3127700" y="2501775"/>
            <a:ext cx="3433800" cy="20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By choosing the top 25 features,i used k-fold validation to check the mse. The mse increased very slightly. The standard deviation reduced suggests that the model's predictions are becoming more robust and reliable across different scenarios.</a:t>
            </a:r>
            <a:endParaRPr>
              <a:latin typeface="Montserrat"/>
              <a:ea typeface="Montserrat"/>
              <a:cs typeface="Montserrat"/>
              <a:sym typeface="Montserra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00"/>
          <p:cNvSpPr txBox="1"/>
          <p:nvPr>
            <p:ph type="title"/>
          </p:nvPr>
        </p:nvSpPr>
        <p:spPr>
          <a:xfrm>
            <a:off x="772600" y="634275"/>
            <a:ext cx="5700600" cy="59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Optimization of models</a:t>
            </a:r>
            <a:endParaRPr sz="2500"/>
          </a:p>
        </p:txBody>
      </p:sp>
      <p:sp>
        <p:nvSpPr>
          <p:cNvPr id="889" name="Google Shape;889;p100"/>
          <p:cNvSpPr txBox="1"/>
          <p:nvPr/>
        </p:nvSpPr>
        <p:spPr>
          <a:xfrm>
            <a:off x="432325" y="2400525"/>
            <a:ext cx="3455100" cy="19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The rmse got worse after tuning as i used GridSearchCV. I will not tune the model and keep the previous one with 0.000186 rmse.</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id="890" name="Google Shape;890;p100"/>
          <p:cNvPicPr preferRelativeResize="0"/>
          <p:nvPr/>
        </p:nvPicPr>
        <p:blipFill>
          <a:blip r:embed="rId3">
            <a:alphaModFix/>
          </a:blip>
          <a:stretch>
            <a:fillRect/>
          </a:stretch>
        </p:blipFill>
        <p:spPr>
          <a:xfrm>
            <a:off x="432325" y="1470625"/>
            <a:ext cx="6238875" cy="3238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01"/>
          <p:cNvSpPr txBox="1"/>
          <p:nvPr>
            <p:ph type="title"/>
          </p:nvPr>
        </p:nvSpPr>
        <p:spPr>
          <a:xfrm>
            <a:off x="772600" y="634275"/>
            <a:ext cx="5700600" cy="59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Evaluation</a:t>
            </a:r>
            <a:endParaRPr sz="2500"/>
          </a:p>
        </p:txBody>
      </p:sp>
      <p:sp>
        <p:nvSpPr>
          <p:cNvPr id="896" name="Google Shape;896;p101"/>
          <p:cNvSpPr txBox="1"/>
          <p:nvPr/>
        </p:nvSpPr>
        <p:spPr>
          <a:xfrm>
            <a:off x="772600" y="1377050"/>
            <a:ext cx="6426600" cy="19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There was no use of Binning the columns as they were the least important factors in the dataset.</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Customer service </a:t>
            </a:r>
            <a:r>
              <a:rPr lang="en">
                <a:solidFill>
                  <a:schemeClr val="dk1"/>
                </a:solidFill>
                <a:latin typeface="Montserrat"/>
                <a:ea typeface="Montserrat"/>
                <a:cs typeface="Montserrat"/>
                <a:sym typeface="Montserrat"/>
              </a:rPr>
              <a:t>such as cleanliness,in-flight entertainment were not the most important factors contributing to remaining availability of passengers.</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Some of the most important factor is the arrival and departure time and also the arrival delay. We can see that passengers do not like having delayed flights. If the airline has a history of being late, Passengers are less likely to take the flight. The fare price also is the most important factor.</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From here we can conclude that the hypothesis is proven wrong as the customer service is not  the most important factor.</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102"/>
          <p:cNvSpPr txBox="1"/>
          <p:nvPr>
            <p:ph type="title"/>
          </p:nvPr>
        </p:nvSpPr>
        <p:spPr>
          <a:xfrm>
            <a:off x="2714550" y="2366272"/>
            <a:ext cx="3714900" cy="81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Siddarth</a:t>
            </a:r>
            <a:endParaRPr/>
          </a:p>
        </p:txBody>
      </p:sp>
      <p:sp>
        <p:nvSpPr>
          <p:cNvPr id="902" name="Google Shape;902;p102"/>
          <p:cNvSpPr txBox="1"/>
          <p:nvPr>
            <p:ph idx="2" type="title"/>
          </p:nvPr>
        </p:nvSpPr>
        <p:spPr>
          <a:xfrm>
            <a:off x="3746550" y="1339163"/>
            <a:ext cx="1650900" cy="97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903" name="Google Shape;903;p102"/>
          <p:cNvSpPr txBox="1"/>
          <p:nvPr>
            <p:ph idx="1" type="subTitle"/>
          </p:nvPr>
        </p:nvSpPr>
        <p:spPr>
          <a:xfrm>
            <a:off x="1905525" y="3229075"/>
            <a:ext cx="5269500" cy="39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chemeClr val="dk1"/>
                </a:solidFill>
              </a:rPr>
              <a:t>“Weather conditions are the primary contributing factor to airline delay”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58"/>
          <p:cNvSpPr txBox="1"/>
          <p:nvPr>
            <p:ph type="title"/>
          </p:nvPr>
        </p:nvSpPr>
        <p:spPr>
          <a:xfrm>
            <a:off x="2714550" y="2366272"/>
            <a:ext cx="3714900" cy="81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Zowie</a:t>
            </a:r>
            <a:endParaRPr/>
          </a:p>
        </p:txBody>
      </p:sp>
      <p:sp>
        <p:nvSpPr>
          <p:cNvPr id="513" name="Google Shape;513;p58"/>
          <p:cNvSpPr txBox="1"/>
          <p:nvPr>
            <p:ph idx="2" type="title"/>
          </p:nvPr>
        </p:nvSpPr>
        <p:spPr>
          <a:xfrm>
            <a:off x="3746550" y="1339163"/>
            <a:ext cx="1650900" cy="97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14" name="Google Shape;514;p58"/>
          <p:cNvSpPr txBox="1"/>
          <p:nvPr>
            <p:ph idx="1" type="subTitle"/>
          </p:nvPr>
        </p:nvSpPr>
        <p:spPr>
          <a:xfrm>
            <a:off x="2291400" y="3229075"/>
            <a:ext cx="4561200" cy="39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chemeClr val="dk1"/>
                </a:solidFill>
              </a:rPr>
              <a:t>“Fare Per Mile is most affected by time of flight”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0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909" name="Google Shape;909;p103"/>
          <p:cNvSpPr txBox="1"/>
          <p:nvPr/>
        </p:nvSpPr>
        <p:spPr>
          <a:xfrm>
            <a:off x="699850" y="1419775"/>
            <a:ext cx="7977000" cy="25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Montserrat"/>
                <a:ea typeface="Montserrat"/>
                <a:cs typeface="Montserrat"/>
                <a:sym typeface="Montserrat"/>
              </a:rPr>
              <a:t>Projected Outcome of Analysis</a:t>
            </a:r>
            <a:r>
              <a:rPr lang="en">
                <a:solidFill>
                  <a:schemeClr val="dk1"/>
                </a:solidFill>
                <a:latin typeface="Montserrat"/>
                <a:ea typeface="Montserrat"/>
                <a:cs typeface="Montserrat"/>
                <a:sym typeface="Montserrat"/>
              </a:rPr>
              <a:t>: </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Analyse main leading factors that cause airline delays</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Identify if there are trends or patterns in flight delays based on time of day or day of week</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Discover if </a:t>
            </a:r>
            <a:r>
              <a:rPr lang="en">
                <a:latin typeface="Montserrat"/>
                <a:ea typeface="Montserrat"/>
                <a:cs typeface="Montserrat"/>
                <a:sym typeface="Montserrat"/>
              </a:rPr>
              <a:t>flights</a:t>
            </a:r>
            <a:r>
              <a:rPr lang="en">
                <a:latin typeface="Montserrat"/>
                <a:ea typeface="Montserrat"/>
                <a:cs typeface="Montserrat"/>
                <a:sym typeface="Montserrat"/>
              </a:rPr>
              <a:t> from certain </a:t>
            </a:r>
            <a:r>
              <a:rPr lang="en">
                <a:latin typeface="Montserrat"/>
                <a:ea typeface="Montserrat"/>
                <a:cs typeface="Montserrat"/>
                <a:sym typeface="Montserrat"/>
              </a:rPr>
              <a:t>airports</a:t>
            </a:r>
            <a:r>
              <a:rPr lang="en">
                <a:latin typeface="Montserrat"/>
                <a:ea typeface="Montserrat"/>
                <a:cs typeface="Montserrat"/>
                <a:sym typeface="Montserrat"/>
              </a:rPr>
              <a:t> are more prone to delays</a:t>
            </a:r>
            <a:endParaRPr>
              <a:latin typeface="Montserrat"/>
              <a:ea typeface="Montserrat"/>
              <a:cs typeface="Montserrat"/>
              <a:sym typeface="Montserrat"/>
            </a:endParaRPr>
          </a:p>
          <a:p>
            <a:pPr indent="0" lvl="0" marL="45720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b="1" lang="en">
                <a:solidFill>
                  <a:schemeClr val="dk1"/>
                </a:solidFill>
                <a:latin typeface="Montserrat"/>
                <a:ea typeface="Montserrat"/>
                <a:cs typeface="Montserrat"/>
                <a:sym typeface="Montserrat"/>
              </a:rPr>
              <a:t>Hypothesis Statement:</a:t>
            </a:r>
            <a:r>
              <a:rPr lang="en">
                <a:solidFill>
                  <a:schemeClr val="dk1"/>
                </a:solidFill>
                <a:latin typeface="Montserrat"/>
                <a:ea typeface="Montserrat"/>
                <a:cs typeface="Montserrat"/>
                <a:sym typeface="Montserrat"/>
              </a:rPr>
              <a:t> </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rPr lang="en">
                <a:solidFill>
                  <a:schemeClr val="dk1"/>
                </a:solidFill>
                <a:latin typeface="Montserrat"/>
                <a:ea typeface="Montserrat"/>
                <a:cs typeface="Montserrat"/>
                <a:sym typeface="Montserrat"/>
              </a:rPr>
              <a:t>    -	Weather conditions are the primary contributing factors to airline delay</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b="1" lang="en">
                <a:latin typeface="Montserrat"/>
                <a:ea typeface="Montserrat"/>
                <a:cs typeface="Montserrat"/>
                <a:sym typeface="Montserrat"/>
              </a:rPr>
              <a:t>Target Column</a:t>
            </a:r>
            <a:r>
              <a:rPr lang="en">
                <a:latin typeface="Montserrat"/>
                <a:ea typeface="Montserrat"/>
                <a:cs typeface="Montserrat"/>
                <a:sym typeface="Montserrat"/>
              </a:rPr>
              <a:t>: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    -	Arrival Delay</a:t>
            </a:r>
            <a:endParaRPr>
              <a:latin typeface="Montserrat"/>
              <a:ea typeface="Montserrat"/>
              <a:cs typeface="Montserrat"/>
              <a:sym typeface="Montserrat"/>
            </a:endParaRPr>
          </a:p>
          <a:p>
            <a:pPr indent="0" lvl="0" marL="0" rtl="0" algn="l">
              <a:spcBef>
                <a:spcPts val="0"/>
              </a:spcBef>
              <a:spcAft>
                <a:spcPts val="0"/>
              </a:spcAft>
              <a:buNone/>
            </a:pPr>
            <a:r>
              <a:t/>
            </a:r>
            <a:endParaRPr b="1">
              <a:latin typeface="Montserrat"/>
              <a:ea typeface="Montserrat"/>
              <a:cs typeface="Montserrat"/>
              <a:sym typeface="Montserrat"/>
            </a:endParaRPr>
          </a:p>
          <a:p>
            <a:pPr indent="0" lvl="0" marL="91440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0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Steps Taken</a:t>
            </a:r>
            <a:endParaRPr/>
          </a:p>
        </p:txBody>
      </p:sp>
      <p:sp>
        <p:nvSpPr>
          <p:cNvPr id="915" name="Google Shape;915;p104"/>
          <p:cNvSpPr txBox="1"/>
          <p:nvPr/>
        </p:nvSpPr>
        <p:spPr>
          <a:xfrm>
            <a:off x="521075" y="563125"/>
            <a:ext cx="8101800" cy="34029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t/>
            </a:r>
            <a:endParaRPr sz="1600">
              <a:latin typeface="Montserrat"/>
              <a:ea typeface="Montserrat"/>
              <a:cs typeface="Montserrat"/>
              <a:sym typeface="Montserrat"/>
            </a:endParaRPr>
          </a:p>
          <a:p>
            <a:pPr indent="0" lvl="0" marL="457200" rtl="0" algn="l">
              <a:lnSpc>
                <a:spcPct val="150000"/>
              </a:lnSpc>
              <a:spcBef>
                <a:spcPts val="0"/>
              </a:spcBef>
              <a:spcAft>
                <a:spcPts val="0"/>
              </a:spcAft>
              <a:buNone/>
            </a:pPr>
            <a:r>
              <a:t/>
            </a:r>
            <a:endParaRPr sz="1600">
              <a:latin typeface="Montserrat"/>
              <a:ea typeface="Montserrat"/>
              <a:cs typeface="Montserrat"/>
              <a:sym typeface="Montserrat"/>
            </a:endParaRPr>
          </a:p>
          <a:p>
            <a:pPr indent="-330200" lvl="0" marL="457200" rtl="0" algn="l">
              <a:lnSpc>
                <a:spcPct val="150000"/>
              </a:lnSpc>
              <a:spcBef>
                <a:spcPts val="0"/>
              </a:spcBef>
              <a:spcAft>
                <a:spcPts val="0"/>
              </a:spcAft>
              <a:buSzPts val="1600"/>
              <a:buFont typeface="Montserrat"/>
              <a:buAutoNum type="arabicPeriod"/>
            </a:pPr>
            <a:r>
              <a:rPr lang="en" sz="1600">
                <a:latin typeface="Montserrat"/>
                <a:ea typeface="Montserrat"/>
                <a:cs typeface="Montserrat"/>
                <a:sym typeface="Montserrat"/>
              </a:rPr>
              <a:t>Modelling with </a:t>
            </a:r>
            <a:r>
              <a:rPr lang="en" sz="1600">
                <a:latin typeface="Montserrat"/>
                <a:ea typeface="Montserrat"/>
                <a:cs typeface="Montserrat"/>
                <a:sym typeface="Montserrat"/>
              </a:rPr>
              <a:t>imbalance</a:t>
            </a:r>
            <a:r>
              <a:rPr lang="en" sz="1600">
                <a:latin typeface="Montserrat"/>
                <a:ea typeface="Montserrat"/>
                <a:cs typeface="Montserrat"/>
                <a:sym typeface="Montserrat"/>
              </a:rPr>
              <a:t> dataset and outliers</a:t>
            </a:r>
            <a:endParaRPr sz="1600">
              <a:latin typeface="Montserrat"/>
              <a:ea typeface="Montserrat"/>
              <a:cs typeface="Montserrat"/>
              <a:sym typeface="Montserrat"/>
            </a:endParaRPr>
          </a:p>
          <a:p>
            <a:pPr indent="-330200" lvl="0" marL="457200" rtl="0" algn="l">
              <a:lnSpc>
                <a:spcPct val="150000"/>
              </a:lnSpc>
              <a:spcBef>
                <a:spcPts val="0"/>
              </a:spcBef>
              <a:spcAft>
                <a:spcPts val="0"/>
              </a:spcAft>
              <a:buSzPts val="1600"/>
              <a:buFont typeface="Montserrat"/>
              <a:buAutoNum type="arabicPeriod"/>
            </a:pPr>
            <a:r>
              <a:rPr lang="en" sz="1600">
                <a:latin typeface="Montserrat"/>
                <a:ea typeface="Montserrat"/>
                <a:cs typeface="Montserrat"/>
                <a:sym typeface="Montserrat"/>
              </a:rPr>
              <a:t>K-Fold Cross Validation</a:t>
            </a:r>
            <a:endParaRPr sz="1600">
              <a:latin typeface="Montserrat"/>
              <a:ea typeface="Montserrat"/>
              <a:cs typeface="Montserrat"/>
              <a:sym typeface="Montserrat"/>
            </a:endParaRPr>
          </a:p>
          <a:p>
            <a:pPr indent="-330200" lvl="0" marL="457200" rtl="0" algn="l">
              <a:lnSpc>
                <a:spcPct val="150000"/>
              </a:lnSpc>
              <a:spcBef>
                <a:spcPts val="0"/>
              </a:spcBef>
              <a:spcAft>
                <a:spcPts val="0"/>
              </a:spcAft>
              <a:buSzPts val="1600"/>
              <a:buFont typeface="Montserrat"/>
              <a:buAutoNum type="arabicPeriod"/>
            </a:pPr>
            <a:r>
              <a:rPr lang="en" sz="1600">
                <a:latin typeface="Montserrat"/>
                <a:ea typeface="Montserrat"/>
                <a:cs typeface="Montserrat"/>
                <a:sym typeface="Montserrat"/>
              </a:rPr>
              <a:t>Modelling Data with balanced dataset and no outliers</a:t>
            </a:r>
            <a:endParaRPr sz="1600">
              <a:latin typeface="Montserrat"/>
              <a:ea typeface="Montserrat"/>
              <a:cs typeface="Montserrat"/>
              <a:sym typeface="Montserrat"/>
            </a:endParaRPr>
          </a:p>
          <a:p>
            <a:pPr indent="-330200" lvl="0" marL="457200" rtl="0" algn="l">
              <a:lnSpc>
                <a:spcPct val="150000"/>
              </a:lnSpc>
              <a:spcBef>
                <a:spcPts val="0"/>
              </a:spcBef>
              <a:spcAft>
                <a:spcPts val="0"/>
              </a:spcAft>
              <a:buSzPts val="1600"/>
              <a:buFont typeface="Montserrat"/>
              <a:buAutoNum type="arabicPeriod"/>
            </a:pPr>
            <a:r>
              <a:rPr lang="en" sz="1600">
                <a:latin typeface="Montserrat"/>
                <a:ea typeface="Montserrat"/>
                <a:cs typeface="Montserrat"/>
                <a:sym typeface="Montserrat"/>
              </a:rPr>
              <a:t>Feature </a:t>
            </a:r>
            <a:r>
              <a:rPr lang="en" sz="1600">
                <a:latin typeface="Montserrat"/>
                <a:ea typeface="Montserrat"/>
                <a:cs typeface="Montserrat"/>
                <a:sym typeface="Montserrat"/>
              </a:rPr>
              <a:t>importance</a:t>
            </a:r>
            <a:r>
              <a:rPr lang="en" sz="1600">
                <a:latin typeface="Montserrat"/>
                <a:ea typeface="Montserrat"/>
                <a:cs typeface="Montserrat"/>
                <a:sym typeface="Montserrat"/>
              </a:rPr>
              <a:t> and selection</a:t>
            </a:r>
            <a:endParaRPr sz="1600">
              <a:latin typeface="Montserrat"/>
              <a:ea typeface="Montserrat"/>
              <a:cs typeface="Montserrat"/>
              <a:sym typeface="Montserrat"/>
            </a:endParaRPr>
          </a:p>
          <a:p>
            <a:pPr indent="-330200" lvl="0" marL="457200" rtl="0" algn="l">
              <a:lnSpc>
                <a:spcPct val="150000"/>
              </a:lnSpc>
              <a:spcBef>
                <a:spcPts val="0"/>
              </a:spcBef>
              <a:spcAft>
                <a:spcPts val="0"/>
              </a:spcAft>
              <a:buSzPts val="1600"/>
              <a:buFont typeface="Montserrat"/>
              <a:buAutoNum type="arabicPeriod"/>
            </a:pPr>
            <a:r>
              <a:rPr lang="en" sz="1600">
                <a:latin typeface="Montserrat"/>
                <a:ea typeface="Montserrat"/>
                <a:cs typeface="Montserrat"/>
                <a:sym typeface="Montserrat"/>
              </a:rPr>
              <a:t>Hyperparameter Tuning</a:t>
            </a:r>
            <a:endParaRPr sz="1600">
              <a:latin typeface="Montserrat"/>
              <a:ea typeface="Montserrat"/>
              <a:cs typeface="Montserrat"/>
              <a:sym typeface="Montserrat"/>
            </a:endParaRPr>
          </a:p>
          <a:p>
            <a:pPr indent="-330200" lvl="0" marL="457200" rtl="0" algn="l">
              <a:lnSpc>
                <a:spcPct val="150000"/>
              </a:lnSpc>
              <a:spcBef>
                <a:spcPts val="0"/>
              </a:spcBef>
              <a:spcAft>
                <a:spcPts val="0"/>
              </a:spcAft>
              <a:buSzPts val="1600"/>
              <a:buFont typeface="Montserrat"/>
              <a:buAutoNum type="arabicPeriod"/>
            </a:pPr>
            <a:r>
              <a:rPr lang="en" sz="1600">
                <a:latin typeface="Montserrat"/>
                <a:ea typeface="Montserrat"/>
                <a:cs typeface="Montserrat"/>
                <a:sym typeface="Montserrat"/>
              </a:rPr>
              <a:t>Best Model Evaluation</a:t>
            </a:r>
            <a:endParaRPr sz="1600">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05"/>
          <p:cNvSpPr txBox="1"/>
          <p:nvPr>
            <p:ph type="title"/>
          </p:nvPr>
        </p:nvSpPr>
        <p:spPr>
          <a:xfrm>
            <a:off x="713225" y="445025"/>
            <a:ext cx="7982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Modelling with </a:t>
            </a:r>
            <a:r>
              <a:rPr lang="en"/>
              <a:t>imbalance</a:t>
            </a:r>
            <a:r>
              <a:rPr lang="en"/>
              <a:t> dataset and outliers</a:t>
            </a:r>
            <a:endParaRPr/>
          </a:p>
        </p:txBody>
      </p:sp>
      <p:pic>
        <p:nvPicPr>
          <p:cNvPr id="921" name="Google Shape;921;p105"/>
          <p:cNvPicPr preferRelativeResize="0"/>
          <p:nvPr/>
        </p:nvPicPr>
        <p:blipFill>
          <a:blip r:embed="rId3">
            <a:alphaModFix/>
          </a:blip>
          <a:stretch>
            <a:fillRect/>
          </a:stretch>
        </p:blipFill>
        <p:spPr>
          <a:xfrm>
            <a:off x="3824550" y="1017725"/>
            <a:ext cx="4870775" cy="3627755"/>
          </a:xfrm>
          <a:prstGeom prst="rect">
            <a:avLst/>
          </a:prstGeom>
          <a:noFill/>
          <a:ln>
            <a:noFill/>
          </a:ln>
        </p:spPr>
      </p:pic>
      <p:pic>
        <p:nvPicPr>
          <p:cNvPr id="922" name="Google Shape;922;p105"/>
          <p:cNvPicPr preferRelativeResize="0"/>
          <p:nvPr/>
        </p:nvPicPr>
        <p:blipFill rotWithShape="1">
          <a:blip r:embed="rId4">
            <a:alphaModFix/>
          </a:blip>
          <a:srcRect b="0" l="27515" r="0" t="0"/>
          <a:stretch/>
        </p:blipFill>
        <p:spPr>
          <a:xfrm>
            <a:off x="0" y="1091925"/>
            <a:ext cx="3506226" cy="15978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106"/>
          <p:cNvSpPr txBox="1"/>
          <p:nvPr>
            <p:ph type="title"/>
          </p:nvPr>
        </p:nvSpPr>
        <p:spPr>
          <a:xfrm>
            <a:off x="713225" y="445025"/>
            <a:ext cx="7982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K-Fold Cross Validation</a:t>
            </a:r>
            <a:endParaRPr/>
          </a:p>
        </p:txBody>
      </p:sp>
      <p:pic>
        <p:nvPicPr>
          <p:cNvPr id="928" name="Google Shape;928;p106"/>
          <p:cNvPicPr preferRelativeResize="0"/>
          <p:nvPr/>
        </p:nvPicPr>
        <p:blipFill>
          <a:blip r:embed="rId3">
            <a:alphaModFix/>
          </a:blip>
          <a:stretch>
            <a:fillRect/>
          </a:stretch>
        </p:blipFill>
        <p:spPr>
          <a:xfrm>
            <a:off x="4755250" y="1170125"/>
            <a:ext cx="4236350" cy="1985032"/>
          </a:xfrm>
          <a:prstGeom prst="rect">
            <a:avLst/>
          </a:prstGeom>
          <a:noFill/>
          <a:ln>
            <a:noFill/>
          </a:ln>
        </p:spPr>
      </p:pic>
      <p:pic>
        <p:nvPicPr>
          <p:cNvPr id="929" name="Google Shape;929;p106"/>
          <p:cNvPicPr preferRelativeResize="0"/>
          <p:nvPr/>
        </p:nvPicPr>
        <p:blipFill>
          <a:blip r:embed="rId4">
            <a:alphaModFix/>
          </a:blip>
          <a:stretch>
            <a:fillRect/>
          </a:stretch>
        </p:blipFill>
        <p:spPr>
          <a:xfrm>
            <a:off x="152400" y="1170125"/>
            <a:ext cx="4481025" cy="29390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107"/>
          <p:cNvSpPr txBox="1"/>
          <p:nvPr>
            <p:ph type="title"/>
          </p:nvPr>
        </p:nvSpPr>
        <p:spPr>
          <a:xfrm>
            <a:off x="448475" y="445025"/>
            <a:ext cx="8246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Modelling with balanced dataset and no outliers</a:t>
            </a:r>
            <a:endParaRPr/>
          </a:p>
        </p:txBody>
      </p:sp>
      <p:pic>
        <p:nvPicPr>
          <p:cNvPr id="935" name="Google Shape;935;p107"/>
          <p:cNvPicPr preferRelativeResize="0"/>
          <p:nvPr/>
        </p:nvPicPr>
        <p:blipFill>
          <a:blip r:embed="rId3">
            <a:alphaModFix/>
          </a:blip>
          <a:stretch>
            <a:fillRect/>
          </a:stretch>
        </p:blipFill>
        <p:spPr>
          <a:xfrm>
            <a:off x="84450" y="1706825"/>
            <a:ext cx="6199900" cy="1729850"/>
          </a:xfrm>
          <a:prstGeom prst="rect">
            <a:avLst/>
          </a:prstGeom>
          <a:noFill/>
          <a:ln>
            <a:noFill/>
          </a:ln>
        </p:spPr>
      </p:pic>
      <p:sp>
        <p:nvSpPr>
          <p:cNvPr id="936" name="Google Shape;936;p107"/>
          <p:cNvSpPr txBox="1"/>
          <p:nvPr/>
        </p:nvSpPr>
        <p:spPr>
          <a:xfrm>
            <a:off x="153500" y="1162175"/>
            <a:ext cx="606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1</a:t>
            </a:r>
            <a:r>
              <a:rPr lang="en">
                <a:solidFill>
                  <a:schemeClr val="dk1"/>
                </a:solidFill>
                <a:latin typeface="Montserrat"/>
                <a:ea typeface="Montserrat"/>
                <a:cs typeface="Montserrat"/>
                <a:sym typeface="Montserrat"/>
              </a:rPr>
              <a:t>. 	Balancing Training Dataset</a:t>
            </a:r>
            <a:endParaRPr>
              <a:solidFill>
                <a:schemeClr val="dk1"/>
              </a:solidFill>
              <a:latin typeface="Montserrat"/>
              <a:ea typeface="Montserrat"/>
              <a:cs typeface="Montserrat"/>
              <a:sym typeface="Montserrat"/>
            </a:endParaRPr>
          </a:p>
        </p:txBody>
      </p:sp>
      <p:pic>
        <p:nvPicPr>
          <p:cNvPr id="937" name="Google Shape;937;p107"/>
          <p:cNvPicPr preferRelativeResize="0"/>
          <p:nvPr/>
        </p:nvPicPr>
        <p:blipFill>
          <a:blip r:embed="rId4">
            <a:alphaModFix/>
          </a:blip>
          <a:stretch>
            <a:fillRect/>
          </a:stretch>
        </p:blipFill>
        <p:spPr>
          <a:xfrm>
            <a:off x="6593476" y="952000"/>
            <a:ext cx="2333225" cy="1829975"/>
          </a:xfrm>
          <a:prstGeom prst="rect">
            <a:avLst/>
          </a:prstGeom>
          <a:noFill/>
          <a:ln>
            <a:noFill/>
          </a:ln>
        </p:spPr>
      </p:pic>
      <p:pic>
        <p:nvPicPr>
          <p:cNvPr id="938" name="Google Shape;938;p107"/>
          <p:cNvPicPr preferRelativeResize="0"/>
          <p:nvPr/>
        </p:nvPicPr>
        <p:blipFill>
          <a:blip r:embed="rId5">
            <a:alphaModFix/>
          </a:blip>
          <a:stretch>
            <a:fillRect/>
          </a:stretch>
        </p:blipFill>
        <p:spPr>
          <a:xfrm>
            <a:off x="6622575" y="2889325"/>
            <a:ext cx="2275025" cy="20738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08"/>
          <p:cNvSpPr txBox="1"/>
          <p:nvPr>
            <p:ph type="title"/>
          </p:nvPr>
        </p:nvSpPr>
        <p:spPr>
          <a:xfrm>
            <a:off x="448475" y="445025"/>
            <a:ext cx="8246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Modelling with balanced dataset and no outliers</a:t>
            </a:r>
            <a:endParaRPr/>
          </a:p>
        </p:txBody>
      </p:sp>
      <p:sp>
        <p:nvSpPr>
          <p:cNvPr id="944" name="Google Shape;944;p108"/>
          <p:cNvSpPr txBox="1"/>
          <p:nvPr/>
        </p:nvSpPr>
        <p:spPr>
          <a:xfrm>
            <a:off x="153500" y="1162175"/>
            <a:ext cx="606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2</a:t>
            </a:r>
            <a:r>
              <a:rPr lang="en">
                <a:solidFill>
                  <a:schemeClr val="dk1"/>
                </a:solidFill>
                <a:latin typeface="Montserrat"/>
                <a:ea typeface="Montserrat"/>
                <a:cs typeface="Montserrat"/>
                <a:sym typeface="Montserrat"/>
              </a:rPr>
              <a:t>. 	Removing Outliers</a:t>
            </a:r>
            <a:endParaRPr>
              <a:solidFill>
                <a:schemeClr val="dk1"/>
              </a:solidFill>
              <a:latin typeface="Montserrat"/>
              <a:ea typeface="Montserrat"/>
              <a:cs typeface="Montserrat"/>
              <a:sym typeface="Montserrat"/>
            </a:endParaRPr>
          </a:p>
        </p:txBody>
      </p:sp>
      <p:pic>
        <p:nvPicPr>
          <p:cNvPr id="945" name="Google Shape;945;p108"/>
          <p:cNvPicPr preferRelativeResize="0"/>
          <p:nvPr/>
        </p:nvPicPr>
        <p:blipFill>
          <a:blip r:embed="rId3">
            <a:alphaModFix/>
          </a:blip>
          <a:stretch>
            <a:fillRect/>
          </a:stretch>
        </p:blipFill>
        <p:spPr>
          <a:xfrm>
            <a:off x="2798325" y="1162175"/>
            <a:ext cx="5451950" cy="36244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pic>
        <p:nvPicPr>
          <p:cNvPr id="950" name="Google Shape;950;p109"/>
          <p:cNvPicPr preferRelativeResize="0"/>
          <p:nvPr/>
        </p:nvPicPr>
        <p:blipFill>
          <a:blip r:embed="rId3">
            <a:alphaModFix/>
          </a:blip>
          <a:stretch>
            <a:fillRect/>
          </a:stretch>
        </p:blipFill>
        <p:spPr>
          <a:xfrm>
            <a:off x="1027700" y="449175"/>
            <a:ext cx="7012374" cy="1882025"/>
          </a:xfrm>
          <a:prstGeom prst="rect">
            <a:avLst/>
          </a:prstGeom>
          <a:noFill/>
          <a:ln>
            <a:noFill/>
          </a:ln>
        </p:spPr>
      </p:pic>
      <p:pic>
        <p:nvPicPr>
          <p:cNvPr id="951" name="Google Shape;951;p109"/>
          <p:cNvPicPr preferRelativeResize="0"/>
          <p:nvPr/>
        </p:nvPicPr>
        <p:blipFill>
          <a:blip r:embed="rId4">
            <a:alphaModFix/>
          </a:blip>
          <a:stretch>
            <a:fillRect/>
          </a:stretch>
        </p:blipFill>
        <p:spPr>
          <a:xfrm>
            <a:off x="2723500" y="2389275"/>
            <a:ext cx="3231300" cy="23421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110"/>
          <p:cNvSpPr txBox="1"/>
          <p:nvPr>
            <p:ph type="title"/>
          </p:nvPr>
        </p:nvSpPr>
        <p:spPr>
          <a:xfrm>
            <a:off x="448475" y="445025"/>
            <a:ext cx="8246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Modelling with balanced dataset and no outliers</a:t>
            </a:r>
            <a:endParaRPr/>
          </a:p>
        </p:txBody>
      </p:sp>
      <p:sp>
        <p:nvSpPr>
          <p:cNvPr id="957" name="Google Shape;957;p110"/>
          <p:cNvSpPr txBox="1"/>
          <p:nvPr/>
        </p:nvSpPr>
        <p:spPr>
          <a:xfrm>
            <a:off x="153500" y="1162175"/>
            <a:ext cx="606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3</a:t>
            </a:r>
            <a:r>
              <a:rPr lang="en">
                <a:solidFill>
                  <a:schemeClr val="dk1"/>
                </a:solidFill>
                <a:latin typeface="Montserrat"/>
                <a:ea typeface="Montserrat"/>
                <a:cs typeface="Montserrat"/>
                <a:sym typeface="Montserrat"/>
              </a:rPr>
              <a:t>. 	Modelling</a:t>
            </a:r>
            <a:endParaRPr>
              <a:solidFill>
                <a:schemeClr val="dk1"/>
              </a:solidFill>
              <a:latin typeface="Montserrat"/>
              <a:ea typeface="Montserrat"/>
              <a:cs typeface="Montserrat"/>
              <a:sym typeface="Montserrat"/>
            </a:endParaRPr>
          </a:p>
        </p:txBody>
      </p:sp>
      <p:pic>
        <p:nvPicPr>
          <p:cNvPr id="958" name="Google Shape;958;p110"/>
          <p:cNvPicPr preferRelativeResize="0"/>
          <p:nvPr/>
        </p:nvPicPr>
        <p:blipFill>
          <a:blip r:embed="rId3">
            <a:alphaModFix/>
          </a:blip>
          <a:stretch>
            <a:fillRect/>
          </a:stretch>
        </p:blipFill>
        <p:spPr>
          <a:xfrm>
            <a:off x="448475" y="1562375"/>
            <a:ext cx="4085049" cy="2982025"/>
          </a:xfrm>
          <a:prstGeom prst="rect">
            <a:avLst/>
          </a:prstGeom>
          <a:noFill/>
          <a:ln>
            <a:noFill/>
          </a:ln>
        </p:spPr>
      </p:pic>
      <p:pic>
        <p:nvPicPr>
          <p:cNvPr id="959" name="Google Shape;959;p110"/>
          <p:cNvPicPr preferRelativeResize="0"/>
          <p:nvPr/>
        </p:nvPicPr>
        <p:blipFill>
          <a:blip r:embed="rId4">
            <a:alphaModFix/>
          </a:blip>
          <a:stretch>
            <a:fillRect/>
          </a:stretch>
        </p:blipFill>
        <p:spPr>
          <a:xfrm>
            <a:off x="4784625" y="1562375"/>
            <a:ext cx="3910551" cy="18173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111"/>
          <p:cNvSpPr txBox="1"/>
          <p:nvPr>
            <p:ph type="title"/>
          </p:nvPr>
        </p:nvSpPr>
        <p:spPr>
          <a:xfrm>
            <a:off x="448475" y="445025"/>
            <a:ext cx="8246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Importance and Selection</a:t>
            </a:r>
            <a:endParaRPr/>
          </a:p>
        </p:txBody>
      </p:sp>
      <p:pic>
        <p:nvPicPr>
          <p:cNvPr id="965" name="Google Shape;965;p111"/>
          <p:cNvPicPr preferRelativeResize="0"/>
          <p:nvPr/>
        </p:nvPicPr>
        <p:blipFill>
          <a:blip r:embed="rId3">
            <a:alphaModFix/>
          </a:blip>
          <a:stretch>
            <a:fillRect/>
          </a:stretch>
        </p:blipFill>
        <p:spPr>
          <a:xfrm>
            <a:off x="90575" y="1017725"/>
            <a:ext cx="5538500" cy="2969275"/>
          </a:xfrm>
          <a:prstGeom prst="rect">
            <a:avLst/>
          </a:prstGeom>
          <a:noFill/>
          <a:ln>
            <a:noFill/>
          </a:ln>
        </p:spPr>
      </p:pic>
      <p:pic>
        <p:nvPicPr>
          <p:cNvPr id="966" name="Google Shape;966;p111"/>
          <p:cNvPicPr preferRelativeResize="0"/>
          <p:nvPr/>
        </p:nvPicPr>
        <p:blipFill>
          <a:blip r:embed="rId4">
            <a:alphaModFix/>
          </a:blip>
          <a:stretch>
            <a:fillRect/>
          </a:stretch>
        </p:blipFill>
        <p:spPr>
          <a:xfrm>
            <a:off x="5781475" y="1170125"/>
            <a:ext cx="3210125" cy="3120242"/>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112"/>
          <p:cNvSpPr txBox="1"/>
          <p:nvPr>
            <p:ph type="title"/>
          </p:nvPr>
        </p:nvSpPr>
        <p:spPr>
          <a:xfrm>
            <a:off x="448650" y="148325"/>
            <a:ext cx="8246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Hyperparameter Tuning</a:t>
            </a:r>
            <a:endParaRPr/>
          </a:p>
        </p:txBody>
      </p:sp>
      <p:pic>
        <p:nvPicPr>
          <p:cNvPr id="972" name="Google Shape;972;p112"/>
          <p:cNvPicPr preferRelativeResize="0"/>
          <p:nvPr/>
        </p:nvPicPr>
        <p:blipFill>
          <a:blip r:embed="rId3">
            <a:alphaModFix/>
          </a:blip>
          <a:stretch>
            <a:fillRect/>
          </a:stretch>
        </p:blipFill>
        <p:spPr>
          <a:xfrm>
            <a:off x="152400" y="786825"/>
            <a:ext cx="1956234" cy="2872025"/>
          </a:xfrm>
          <a:prstGeom prst="rect">
            <a:avLst/>
          </a:prstGeom>
          <a:noFill/>
          <a:ln>
            <a:noFill/>
          </a:ln>
        </p:spPr>
      </p:pic>
      <p:pic>
        <p:nvPicPr>
          <p:cNvPr id="973" name="Google Shape;973;p112"/>
          <p:cNvPicPr preferRelativeResize="0"/>
          <p:nvPr/>
        </p:nvPicPr>
        <p:blipFill>
          <a:blip r:embed="rId4">
            <a:alphaModFix/>
          </a:blip>
          <a:stretch>
            <a:fillRect/>
          </a:stretch>
        </p:blipFill>
        <p:spPr>
          <a:xfrm>
            <a:off x="2356925" y="786825"/>
            <a:ext cx="6239351" cy="1881331"/>
          </a:xfrm>
          <a:prstGeom prst="rect">
            <a:avLst/>
          </a:prstGeom>
          <a:noFill/>
          <a:ln>
            <a:noFill/>
          </a:ln>
        </p:spPr>
      </p:pic>
      <p:pic>
        <p:nvPicPr>
          <p:cNvPr id="974" name="Google Shape;974;p112"/>
          <p:cNvPicPr preferRelativeResize="0"/>
          <p:nvPr/>
        </p:nvPicPr>
        <p:blipFill>
          <a:blip r:embed="rId5">
            <a:alphaModFix/>
          </a:blip>
          <a:stretch>
            <a:fillRect/>
          </a:stretch>
        </p:blipFill>
        <p:spPr>
          <a:xfrm>
            <a:off x="2356925" y="2733950"/>
            <a:ext cx="6239349" cy="359968"/>
          </a:xfrm>
          <a:prstGeom prst="rect">
            <a:avLst/>
          </a:prstGeom>
          <a:noFill/>
          <a:ln>
            <a:noFill/>
          </a:ln>
        </p:spPr>
      </p:pic>
      <p:pic>
        <p:nvPicPr>
          <p:cNvPr id="975" name="Google Shape;975;p112"/>
          <p:cNvPicPr preferRelativeResize="0"/>
          <p:nvPr/>
        </p:nvPicPr>
        <p:blipFill>
          <a:blip r:embed="rId6">
            <a:alphaModFix/>
          </a:blip>
          <a:stretch>
            <a:fillRect/>
          </a:stretch>
        </p:blipFill>
        <p:spPr>
          <a:xfrm>
            <a:off x="2356925" y="3159725"/>
            <a:ext cx="1565900" cy="1117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59"/>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520" name="Google Shape;520;p59"/>
          <p:cNvSpPr txBox="1"/>
          <p:nvPr/>
        </p:nvSpPr>
        <p:spPr>
          <a:xfrm>
            <a:off x="699850" y="1470925"/>
            <a:ext cx="7634400" cy="25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Goals</a:t>
            </a:r>
            <a:endParaRPr b="1">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Investigate the extent of impact of time of </a:t>
            </a:r>
            <a:r>
              <a:rPr lang="en">
                <a:latin typeface="Montserrat"/>
                <a:ea typeface="Montserrat"/>
                <a:cs typeface="Montserrat"/>
                <a:sym typeface="Montserrat"/>
              </a:rPr>
              <a:t>flight</a:t>
            </a:r>
            <a:r>
              <a:rPr lang="en">
                <a:latin typeface="Montserrat"/>
                <a:ea typeface="Montserrat"/>
                <a:cs typeface="Montserrat"/>
                <a:sym typeface="Montserrat"/>
              </a:rPr>
              <a:t> on fare per mile, to prove the hypothesis true or false</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Uncover the top factors that affect fare per mile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b="1" lang="en">
                <a:latin typeface="Montserrat"/>
                <a:ea typeface="Montserrat"/>
                <a:cs typeface="Montserrat"/>
                <a:sym typeface="Montserrat"/>
              </a:rPr>
              <a:t>Target Column</a:t>
            </a:r>
            <a:endParaRPr b="1">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Fare Per Mile</a:t>
            </a:r>
            <a:endParaRPr>
              <a:latin typeface="Montserrat"/>
              <a:ea typeface="Montserrat"/>
              <a:cs typeface="Montserrat"/>
              <a:sym typeface="Montserrat"/>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13"/>
          <p:cNvSpPr txBox="1"/>
          <p:nvPr>
            <p:ph type="title"/>
          </p:nvPr>
        </p:nvSpPr>
        <p:spPr>
          <a:xfrm>
            <a:off x="448475" y="445025"/>
            <a:ext cx="8246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Best Model Evaluation</a:t>
            </a:r>
            <a:endParaRPr/>
          </a:p>
        </p:txBody>
      </p:sp>
      <p:pic>
        <p:nvPicPr>
          <p:cNvPr id="981" name="Google Shape;981;p113"/>
          <p:cNvPicPr preferRelativeResize="0"/>
          <p:nvPr/>
        </p:nvPicPr>
        <p:blipFill>
          <a:blip r:embed="rId3">
            <a:alphaModFix/>
          </a:blip>
          <a:stretch>
            <a:fillRect/>
          </a:stretch>
        </p:blipFill>
        <p:spPr>
          <a:xfrm>
            <a:off x="267750" y="1190825"/>
            <a:ext cx="5612525" cy="3254650"/>
          </a:xfrm>
          <a:prstGeom prst="rect">
            <a:avLst/>
          </a:prstGeom>
          <a:noFill/>
          <a:ln>
            <a:noFill/>
          </a:ln>
        </p:spPr>
      </p:pic>
      <p:pic>
        <p:nvPicPr>
          <p:cNvPr id="982" name="Google Shape;982;p113"/>
          <p:cNvPicPr preferRelativeResize="0"/>
          <p:nvPr/>
        </p:nvPicPr>
        <p:blipFill>
          <a:blip r:embed="rId4">
            <a:alphaModFix/>
          </a:blip>
          <a:stretch>
            <a:fillRect/>
          </a:stretch>
        </p:blipFill>
        <p:spPr>
          <a:xfrm>
            <a:off x="6069750" y="1557700"/>
            <a:ext cx="2958925" cy="288776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14"/>
          <p:cNvSpPr txBox="1"/>
          <p:nvPr>
            <p:ph type="title"/>
          </p:nvPr>
        </p:nvSpPr>
        <p:spPr>
          <a:xfrm>
            <a:off x="448475" y="445025"/>
            <a:ext cx="8246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Best Model Evaluation</a:t>
            </a:r>
            <a:endParaRPr/>
          </a:p>
        </p:txBody>
      </p:sp>
      <p:pic>
        <p:nvPicPr>
          <p:cNvPr id="988" name="Google Shape;988;p114"/>
          <p:cNvPicPr preferRelativeResize="0"/>
          <p:nvPr/>
        </p:nvPicPr>
        <p:blipFill>
          <a:blip r:embed="rId3">
            <a:alphaModFix/>
          </a:blip>
          <a:stretch>
            <a:fillRect/>
          </a:stretch>
        </p:blipFill>
        <p:spPr>
          <a:xfrm>
            <a:off x="1079725" y="922850"/>
            <a:ext cx="6096645" cy="38209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15"/>
          <p:cNvSpPr txBox="1"/>
          <p:nvPr>
            <p:ph type="title"/>
          </p:nvPr>
        </p:nvSpPr>
        <p:spPr>
          <a:xfrm>
            <a:off x="386650" y="210100"/>
            <a:ext cx="8246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Best Model Evaluation</a:t>
            </a:r>
            <a:endParaRPr/>
          </a:p>
        </p:txBody>
      </p:sp>
      <p:pic>
        <p:nvPicPr>
          <p:cNvPr id="994" name="Google Shape;994;p115"/>
          <p:cNvPicPr preferRelativeResize="0"/>
          <p:nvPr/>
        </p:nvPicPr>
        <p:blipFill>
          <a:blip r:embed="rId3">
            <a:alphaModFix/>
          </a:blip>
          <a:stretch>
            <a:fillRect/>
          </a:stretch>
        </p:blipFill>
        <p:spPr>
          <a:xfrm>
            <a:off x="386650" y="782800"/>
            <a:ext cx="3028575" cy="2037125"/>
          </a:xfrm>
          <a:prstGeom prst="rect">
            <a:avLst/>
          </a:prstGeom>
          <a:noFill/>
          <a:ln>
            <a:noFill/>
          </a:ln>
        </p:spPr>
      </p:pic>
      <p:pic>
        <p:nvPicPr>
          <p:cNvPr id="995" name="Google Shape;995;p115"/>
          <p:cNvPicPr preferRelativeResize="0"/>
          <p:nvPr/>
        </p:nvPicPr>
        <p:blipFill>
          <a:blip r:embed="rId4">
            <a:alphaModFix/>
          </a:blip>
          <a:stretch>
            <a:fillRect/>
          </a:stretch>
        </p:blipFill>
        <p:spPr>
          <a:xfrm>
            <a:off x="4569375" y="726100"/>
            <a:ext cx="3028566" cy="2037125"/>
          </a:xfrm>
          <a:prstGeom prst="rect">
            <a:avLst/>
          </a:prstGeom>
          <a:noFill/>
          <a:ln>
            <a:noFill/>
          </a:ln>
        </p:spPr>
      </p:pic>
      <p:pic>
        <p:nvPicPr>
          <p:cNvPr id="996" name="Google Shape;996;p115"/>
          <p:cNvPicPr preferRelativeResize="0"/>
          <p:nvPr/>
        </p:nvPicPr>
        <p:blipFill>
          <a:blip r:embed="rId5">
            <a:alphaModFix/>
          </a:blip>
          <a:stretch>
            <a:fillRect/>
          </a:stretch>
        </p:blipFill>
        <p:spPr>
          <a:xfrm>
            <a:off x="337175" y="2763225"/>
            <a:ext cx="3028578" cy="2037125"/>
          </a:xfrm>
          <a:prstGeom prst="rect">
            <a:avLst/>
          </a:prstGeom>
          <a:noFill/>
          <a:ln>
            <a:noFill/>
          </a:ln>
        </p:spPr>
      </p:pic>
      <p:pic>
        <p:nvPicPr>
          <p:cNvPr id="997" name="Google Shape;997;p115"/>
          <p:cNvPicPr preferRelativeResize="0"/>
          <p:nvPr/>
        </p:nvPicPr>
        <p:blipFill>
          <a:blip r:embed="rId6">
            <a:alphaModFix/>
          </a:blip>
          <a:stretch>
            <a:fillRect/>
          </a:stretch>
        </p:blipFill>
        <p:spPr>
          <a:xfrm>
            <a:off x="4569379" y="2772400"/>
            <a:ext cx="3001296" cy="20187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116"/>
          <p:cNvSpPr txBox="1"/>
          <p:nvPr>
            <p:ph type="title"/>
          </p:nvPr>
        </p:nvSpPr>
        <p:spPr>
          <a:xfrm>
            <a:off x="386650" y="210100"/>
            <a:ext cx="8246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Best Model Evaluation</a:t>
            </a:r>
            <a:endParaRPr/>
          </a:p>
        </p:txBody>
      </p:sp>
      <p:pic>
        <p:nvPicPr>
          <p:cNvPr id="1003" name="Google Shape;1003;p116"/>
          <p:cNvPicPr preferRelativeResize="0"/>
          <p:nvPr/>
        </p:nvPicPr>
        <p:blipFill>
          <a:blip r:embed="rId3">
            <a:alphaModFix/>
          </a:blip>
          <a:stretch>
            <a:fillRect/>
          </a:stretch>
        </p:blipFill>
        <p:spPr>
          <a:xfrm>
            <a:off x="646300" y="885750"/>
            <a:ext cx="2942675" cy="3708124"/>
          </a:xfrm>
          <a:prstGeom prst="rect">
            <a:avLst/>
          </a:prstGeom>
          <a:noFill/>
          <a:ln>
            <a:noFill/>
          </a:ln>
        </p:spPr>
      </p:pic>
      <p:pic>
        <p:nvPicPr>
          <p:cNvPr id="1004" name="Google Shape;1004;p116"/>
          <p:cNvPicPr preferRelativeResize="0"/>
          <p:nvPr/>
        </p:nvPicPr>
        <p:blipFill>
          <a:blip r:embed="rId4">
            <a:alphaModFix/>
          </a:blip>
          <a:stretch>
            <a:fillRect/>
          </a:stretch>
        </p:blipFill>
        <p:spPr>
          <a:xfrm>
            <a:off x="5060324" y="885750"/>
            <a:ext cx="3346375" cy="36215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17"/>
          <p:cNvSpPr txBox="1"/>
          <p:nvPr>
            <p:ph type="title"/>
          </p:nvPr>
        </p:nvSpPr>
        <p:spPr>
          <a:xfrm>
            <a:off x="1672950" y="1482825"/>
            <a:ext cx="5798100" cy="129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118"/>
          <p:cNvSpPr txBox="1"/>
          <p:nvPr/>
        </p:nvSpPr>
        <p:spPr>
          <a:xfrm>
            <a:off x="662775" y="616125"/>
            <a:ext cx="7977000" cy="25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1015" name="Google Shape;1015;p118"/>
          <p:cNvSpPr txBox="1"/>
          <p:nvPr/>
        </p:nvSpPr>
        <p:spPr>
          <a:xfrm>
            <a:off x="708275" y="456900"/>
            <a:ext cx="7977000" cy="45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Montserrat"/>
                <a:ea typeface="Montserrat"/>
                <a:cs typeface="Montserrat"/>
                <a:sym typeface="Montserrat"/>
              </a:rPr>
              <a:t>Hypothesis Recap</a:t>
            </a:r>
            <a:r>
              <a:rPr lang="en">
                <a:solidFill>
                  <a:schemeClr val="dk1"/>
                </a:solidFill>
                <a:latin typeface="Montserrat"/>
                <a:ea typeface="Montserrat"/>
                <a:cs typeface="Montserrat"/>
                <a:sym typeface="Montserrat"/>
              </a:rPr>
              <a:t>: </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‘Low prices, low delay rates with quality service will lead to higher satisfaction, generating higher revenue’.</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b="1" lang="en">
                <a:latin typeface="Montserrat"/>
                <a:ea typeface="Montserrat"/>
                <a:cs typeface="Montserrat"/>
                <a:sym typeface="Montserrat"/>
              </a:rPr>
              <a:t>Strategic Pricing Optimization:</a:t>
            </a:r>
            <a:endParaRPr b="1">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Implement dynamic pricing models that align with customer preferences, optimizing revenue without compromising customer satisfaction.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b="1" lang="en">
                <a:solidFill>
                  <a:schemeClr val="dk1"/>
                </a:solidFill>
                <a:latin typeface="Montserrat"/>
                <a:ea typeface="Montserrat"/>
                <a:cs typeface="Montserrat"/>
                <a:sym typeface="Montserrat"/>
              </a:rPr>
              <a:t>Service Excellence:</a:t>
            </a:r>
            <a:endParaRPr b="1">
              <a:solidFill>
                <a:schemeClr val="dk1"/>
              </a:solidFill>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Invest in comprehensive training for flight attendants to ensure courteous, attentive, and responsive service.</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b="1" lang="en">
                <a:latin typeface="Montserrat"/>
                <a:ea typeface="Montserrat"/>
                <a:cs typeface="Montserrat"/>
                <a:sym typeface="Montserrat"/>
              </a:rPr>
              <a:t>Elevated performance in flight time and reducing Delay time:</a:t>
            </a:r>
            <a:endParaRPr b="1">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Recognize the significance of departure </a:t>
            </a:r>
            <a:r>
              <a:rPr lang="en">
                <a:latin typeface="Montserrat"/>
                <a:ea typeface="Montserrat"/>
                <a:cs typeface="Montserrat"/>
                <a:sym typeface="Montserrat"/>
              </a:rPr>
              <a:t>delay and put more focus by being consistently on time</a:t>
            </a:r>
            <a:endParaRPr>
              <a:latin typeface="Montserrat"/>
              <a:ea typeface="Montserrat"/>
              <a:cs typeface="Montserrat"/>
              <a:sym typeface="Montserrat"/>
            </a:endParaRPr>
          </a:p>
          <a:p>
            <a:pPr indent="0" lvl="0" marL="45720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a:solidFill>
                  <a:schemeClr val="dk1"/>
                </a:solidFill>
                <a:latin typeface="Montserrat"/>
                <a:ea typeface="Montserrat"/>
                <a:cs typeface="Montserrat"/>
                <a:sym typeface="Montserrat"/>
              </a:rPr>
              <a:t>Operational Excellence:</a:t>
            </a:r>
            <a:endParaRPr b="1">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Enhance operational efficiency to minimize disruptions, improve on-time performance, and elevate passenger experience.</a:t>
            </a:r>
            <a:endParaRPr>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60"/>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Cleaning feedback</a:t>
            </a:r>
            <a:endParaRPr/>
          </a:p>
        </p:txBody>
      </p:sp>
      <p:pic>
        <p:nvPicPr>
          <p:cNvPr id="526" name="Google Shape;526;p60"/>
          <p:cNvPicPr preferRelativeResize="0"/>
          <p:nvPr/>
        </p:nvPicPr>
        <p:blipFill rotWithShape="1">
          <a:blip r:embed="rId3">
            <a:alphaModFix/>
          </a:blip>
          <a:srcRect b="0" l="0" r="19871" t="0"/>
          <a:stretch/>
        </p:blipFill>
        <p:spPr>
          <a:xfrm>
            <a:off x="5513325" y="1827863"/>
            <a:ext cx="3507749" cy="1570750"/>
          </a:xfrm>
          <a:prstGeom prst="rect">
            <a:avLst/>
          </a:prstGeom>
          <a:noFill/>
          <a:ln>
            <a:noFill/>
          </a:ln>
        </p:spPr>
      </p:pic>
      <p:sp>
        <p:nvSpPr>
          <p:cNvPr id="527" name="Google Shape;527;p60"/>
          <p:cNvSpPr txBox="1"/>
          <p:nvPr/>
        </p:nvSpPr>
        <p:spPr>
          <a:xfrm>
            <a:off x="492825" y="1089200"/>
            <a:ext cx="5020500" cy="37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Handling of null values</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Initially, when removing all rows with null values without any other imputations, </a:t>
            </a:r>
            <a:r>
              <a:rPr b="1" lang="en">
                <a:latin typeface="Montserrat"/>
                <a:ea typeface="Montserrat"/>
                <a:cs typeface="Montserrat"/>
                <a:sym typeface="Montserrat"/>
              </a:rPr>
              <a:t>24,038 rows</a:t>
            </a:r>
            <a:r>
              <a:rPr lang="en">
                <a:latin typeface="Montserrat"/>
                <a:ea typeface="Montserrat"/>
                <a:cs typeface="Montserrat"/>
                <a:sym typeface="Montserrat"/>
              </a:rPr>
              <a:t>, 27.5% of rows were removed</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This is a fairly large percentage and may be removing valuable data point as well</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Hence, I impute null values in FoodandBeverage and In-flightEntertainment with 0</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I then removed rows that contained null values in other columns. Imputing values in other columns would disrupt the distribution, and affect the resulting analysis to be skewed/biased</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Therefore, a </a:t>
            </a:r>
            <a:r>
              <a:rPr b="1" lang="en">
                <a:latin typeface="Montserrat"/>
                <a:ea typeface="Montserrat"/>
                <a:cs typeface="Montserrat"/>
                <a:sym typeface="Montserrat"/>
              </a:rPr>
              <a:t>lower percentage of rows were removed</a:t>
            </a:r>
            <a:r>
              <a:rPr lang="en">
                <a:latin typeface="Montserrat"/>
                <a:ea typeface="Montserrat"/>
                <a:cs typeface="Montserrat"/>
                <a:sym typeface="Montserrat"/>
              </a:rPr>
              <a:t>.</a:t>
            </a:r>
            <a:endParaRPr b="1">
              <a:latin typeface="Montserrat"/>
              <a:ea typeface="Montserrat"/>
              <a:cs typeface="Montserrat"/>
              <a:sym typeface="Montserrat"/>
            </a:endParaRPr>
          </a:p>
        </p:txBody>
      </p:sp>
      <p:pic>
        <p:nvPicPr>
          <p:cNvPr id="528" name="Google Shape;528;p60"/>
          <p:cNvPicPr preferRelativeResize="0"/>
          <p:nvPr/>
        </p:nvPicPr>
        <p:blipFill>
          <a:blip r:embed="rId4">
            <a:alphaModFix/>
          </a:blip>
          <a:stretch>
            <a:fillRect/>
          </a:stretch>
        </p:blipFill>
        <p:spPr>
          <a:xfrm>
            <a:off x="2035938" y="4208750"/>
            <a:ext cx="5248275" cy="666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Modeling</a:t>
            </a:r>
            <a:endParaRPr/>
          </a:p>
        </p:txBody>
      </p:sp>
      <p:sp>
        <p:nvSpPr>
          <p:cNvPr id="534" name="Google Shape;534;p61"/>
          <p:cNvSpPr txBox="1"/>
          <p:nvPr/>
        </p:nvSpPr>
        <p:spPr>
          <a:xfrm>
            <a:off x="279675" y="1152100"/>
            <a:ext cx="5171100" cy="3354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Data is split into 70% training and 30% test data</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Model comparison is done between 3 models</a:t>
            </a:r>
            <a:endParaRPr>
              <a:latin typeface="Montserrat"/>
              <a:ea typeface="Montserrat"/>
              <a:cs typeface="Montserrat"/>
              <a:sym typeface="Montserrat"/>
            </a:endParaRPr>
          </a:p>
          <a:p>
            <a:pPr indent="-317500" lvl="2" marL="914400" rtl="0" algn="l">
              <a:spcBef>
                <a:spcPts val="0"/>
              </a:spcBef>
              <a:spcAft>
                <a:spcPts val="0"/>
              </a:spcAft>
              <a:buClr>
                <a:schemeClr val="dk1"/>
              </a:buClr>
              <a:buSzPts val="1400"/>
              <a:buFont typeface="Montserrat"/>
              <a:buAutoNum type="romanLcPeriod"/>
            </a:pPr>
            <a:r>
              <a:rPr lang="en">
                <a:solidFill>
                  <a:schemeClr val="dk1"/>
                </a:solidFill>
                <a:latin typeface="Montserrat"/>
                <a:ea typeface="Montserrat"/>
                <a:cs typeface="Montserrat"/>
                <a:sym typeface="Montserrat"/>
              </a:rPr>
              <a:t>Linear regression</a:t>
            </a:r>
            <a:endParaRPr>
              <a:solidFill>
                <a:schemeClr val="dk1"/>
              </a:solidFill>
              <a:latin typeface="Montserrat"/>
              <a:ea typeface="Montserrat"/>
              <a:cs typeface="Montserrat"/>
              <a:sym typeface="Montserrat"/>
            </a:endParaRPr>
          </a:p>
          <a:p>
            <a:pPr indent="-317500" lvl="2" marL="914400" rtl="0" algn="l">
              <a:spcBef>
                <a:spcPts val="0"/>
              </a:spcBef>
              <a:spcAft>
                <a:spcPts val="0"/>
              </a:spcAft>
              <a:buClr>
                <a:schemeClr val="dk1"/>
              </a:buClr>
              <a:buSzPts val="1400"/>
              <a:buFont typeface="Montserrat"/>
              <a:buAutoNum type="romanLcPeriod"/>
            </a:pPr>
            <a:r>
              <a:rPr lang="en">
                <a:solidFill>
                  <a:schemeClr val="dk1"/>
                </a:solidFill>
                <a:latin typeface="Montserrat"/>
                <a:ea typeface="Montserrat"/>
                <a:cs typeface="Montserrat"/>
                <a:sym typeface="Montserrat"/>
              </a:rPr>
              <a:t>Random forest - ensemble model</a:t>
            </a:r>
            <a:endParaRPr>
              <a:solidFill>
                <a:schemeClr val="dk1"/>
              </a:solidFill>
              <a:latin typeface="Montserrat"/>
              <a:ea typeface="Montserrat"/>
              <a:cs typeface="Montserrat"/>
              <a:sym typeface="Montserrat"/>
            </a:endParaRPr>
          </a:p>
          <a:p>
            <a:pPr indent="-317500" lvl="2" marL="914400" rtl="0" algn="l">
              <a:spcBef>
                <a:spcPts val="0"/>
              </a:spcBef>
              <a:spcAft>
                <a:spcPts val="0"/>
              </a:spcAft>
              <a:buClr>
                <a:schemeClr val="dk1"/>
              </a:buClr>
              <a:buSzPts val="1400"/>
              <a:buFont typeface="Montserrat"/>
              <a:buAutoNum type="romanLcPeriod"/>
            </a:pPr>
            <a:r>
              <a:rPr lang="en">
                <a:solidFill>
                  <a:schemeClr val="dk1"/>
                </a:solidFill>
                <a:latin typeface="Montserrat"/>
                <a:ea typeface="Montserrat"/>
                <a:cs typeface="Montserrat"/>
                <a:sym typeface="Montserrat"/>
              </a:rPr>
              <a:t>Gradient boosting regressor - ensemble model</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Used </a:t>
            </a:r>
            <a:r>
              <a:rPr b="1" lang="en">
                <a:solidFill>
                  <a:schemeClr val="dk1"/>
                </a:solidFill>
                <a:latin typeface="Montserrat"/>
                <a:ea typeface="Montserrat"/>
                <a:cs typeface="Montserrat"/>
                <a:sym typeface="Montserrat"/>
              </a:rPr>
              <a:t>mean absolute error (MAE)</a:t>
            </a:r>
            <a:r>
              <a:rPr lang="en">
                <a:solidFill>
                  <a:schemeClr val="dk1"/>
                </a:solidFill>
                <a:latin typeface="Montserrat"/>
                <a:ea typeface="Montserrat"/>
                <a:cs typeface="Montserrat"/>
                <a:sym typeface="Montserrat"/>
              </a:rPr>
              <a:t> as the main performance metric used to evaluate model performance </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b="1" lang="en">
                <a:solidFill>
                  <a:schemeClr val="dk1"/>
                </a:solidFill>
                <a:latin typeface="Montserrat"/>
                <a:ea typeface="Montserrat"/>
                <a:cs typeface="Montserrat"/>
                <a:sym typeface="Montserrat"/>
              </a:rPr>
              <a:t>Gradient boosting regressor</a:t>
            </a:r>
            <a:r>
              <a:rPr lang="en">
                <a:solidFill>
                  <a:schemeClr val="dk1"/>
                </a:solidFill>
                <a:latin typeface="Montserrat"/>
                <a:ea typeface="Montserrat"/>
                <a:cs typeface="Montserrat"/>
                <a:sym typeface="Montserrat"/>
              </a:rPr>
              <a:t> model performed the best with a MAE of 0.156</a:t>
            </a:r>
            <a:endParaRPr>
              <a:solidFill>
                <a:schemeClr val="dk1"/>
              </a:solidFill>
              <a:latin typeface="Montserrat"/>
              <a:ea typeface="Montserrat"/>
              <a:cs typeface="Montserrat"/>
              <a:sym typeface="Montserrat"/>
            </a:endParaRPr>
          </a:p>
        </p:txBody>
      </p:sp>
      <p:pic>
        <p:nvPicPr>
          <p:cNvPr id="535" name="Google Shape;535;p61"/>
          <p:cNvPicPr preferRelativeResize="0"/>
          <p:nvPr/>
        </p:nvPicPr>
        <p:blipFill rotWithShape="1">
          <a:blip r:embed="rId3">
            <a:alphaModFix/>
          </a:blip>
          <a:srcRect b="10522" l="0" r="0" t="0"/>
          <a:stretch/>
        </p:blipFill>
        <p:spPr>
          <a:xfrm>
            <a:off x="5249625" y="445025"/>
            <a:ext cx="3691875" cy="1615175"/>
          </a:xfrm>
          <a:prstGeom prst="rect">
            <a:avLst/>
          </a:prstGeom>
          <a:noFill/>
          <a:ln>
            <a:noFill/>
          </a:ln>
        </p:spPr>
      </p:pic>
      <p:pic>
        <p:nvPicPr>
          <p:cNvPr id="536" name="Google Shape;536;p61"/>
          <p:cNvPicPr preferRelativeResize="0"/>
          <p:nvPr/>
        </p:nvPicPr>
        <p:blipFill rotWithShape="1">
          <a:blip r:embed="rId4">
            <a:alphaModFix/>
          </a:blip>
          <a:srcRect b="0" l="0" r="5979" t="0"/>
          <a:stretch/>
        </p:blipFill>
        <p:spPr>
          <a:xfrm>
            <a:off x="5249625" y="2501150"/>
            <a:ext cx="3760175" cy="1805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6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Modeling - kfold cross validation</a:t>
            </a:r>
            <a:endParaRPr/>
          </a:p>
        </p:txBody>
      </p:sp>
      <p:sp>
        <p:nvSpPr>
          <p:cNvPr id="542" name="Google Shape;542;p62"/>
          <p:cNvSpPr txBox="1"/>
          <p:nvPr/>
        </p:nvSpPr>
        <p:spPr>
          <a:xfrm>
            <a:off x="178775" y="1253000"/>
            <a:ext cx="8765700" cy="857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After performing k-fold cross validation on the model, the resulting MAE is </a:t>
            </a:r>
            <a:r>
              <a:rPr b="1" lang="en">
                <a:latin typeface="Montserrat"/>
                <a:ea typeface="Montserrat"/>
                <a:cs typeface="Montserrat"/>
                <a:sym typeface="Montserrat"/>
              </a:rPr>
              <a:t>0.157</a:t>
            </a:r>
            <a:r>
              <a:rPr lang="en">
                <a:latin typeface="Montserrat"/>
                <a:ea typeface="Montserrat"/>
                <a:cs typeface="Montserrat"/>
                <a:sym typeface="Montserrat"/>
              </a:rPr>
              <a:t>, which is not significantly better than the initial results</a:t>
            </a:r>
            <a:endParaRPr>
              <a:latin typeface="Montserrat"/>
              <a:ea typeface="Montserrat"/>
              <a:cs typeface="Montserrat"/>
              <a:sym typeface="Montserrat"/>
            </a:endParaRPr>
          </a:p>
        </p:txBody>
      </p:sp>
      <p:pic>
        <p:nvPicPr>
          <p:cNvPr id="543" name="Google Shape;543;p62"/>
          <p:cNvPicPr preferRelativeResize="0"/>
          <p:nvPr/>
        </p:nvPicPr>
        <p:blipFill>
          <a:blip r:embed="rId3">
            <a:alphaModFix/>
          </a:blip>
          <a:stretch>
            <a:fillRect/>
          </a:stretch>
        </p:blipFill>
        <p:spPr>
          <a:xfrm>
            <a:off x="1401025" y="1896225"/>
            <a:ext cx="6124549" cy="2792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inimalist Business Slides XL by Slidesgo">
  <a:themeElements>
    <a:clrScheme name="Simple Light">
      <a:dk1>
        <a:srgbClr val="000000"/>
      </a:dk1>
      <a:lt1>
        <a:srgbClr val="E3F1E2"/>
      </a:lt1>
      <a:dk2>
        <a:srgbClr val="000000"/>
      </a:dk2>
      <a:lt2>
        <a:srgbClr val="E3F1E2"/>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